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14806" y="437506"/>
            <a:ext cx="14058387" cy="1971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68594" y="6487019"/>
            <a:ext cx="12350810" cy="1101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F2F2F2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F2F2F2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F2F2F2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F2F2F2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6901" y="161762"/>
            <a:ext cx="12914196" cy="2016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F2F2F2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1882561"/>
            <a:ext cx="16250285" cy="4848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F2F2F2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7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36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35.png"/><Relationship Id="rId8" Type="http://schemas.openxmlformats.org/officeDocument/2006/relationships/image" Target="../media/image5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36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2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6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6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6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72.png"/><Relationship Id="rId5" Type="http://schemas.openxmlformats.org/officeDocument/2006/relationships/image" Target="../media/image1.png"/><Relationship Id="rId6" Type="http://schemas.openxmlformats.org/officeDocument/2006/relationships/image" Target="../media/image58.png"/><Relationship Id="rId7" Type="http://schemas.openxmlformats.org/officeDocument/2006/relationships/image" Target="../media/image73.png"/><Relationship Id="rId8" Type="http://schemas.openxmlformats.org/officeDocument/2006/relationships/image" Target="../media/image60.png"/><Relationship Id="rId9" Type="http://schemas.openxmlformats.org/officeDocument/2006/relationships/image" Target="../media/image74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.png"/><Relationship Id="rId4" Type="http://schemas.openxmlformats.org/officeDocument/2006/relationships/image" Target="../media/image73.png"/><Relationship Id="rId5" Type="http://schemas.openxmlformats.org/officeDocument/2006/relationships/image" Target="../media/image60.png"/><Relationship Id="rId6" Type="http://schemas.openxmlformats.org/officeDocument/2006/relationships/image" Target="../media/image74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73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74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80.png"/><Relationship Id="rId10" Type="http://schemas.openxmlformats.org/officeDocument/2006/relationships/image" Target="../media/image81.png"/><Relationship Id="rId11" Type="http://schemas.openxmlformats.org/officeDocument/2006/relationships/image" Target="../media/image82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1.png"/><Relationship Id="rId6" Type="http://schemas.openxmlformats.org/officeDocument/2006/relationships/image" Target="../media/image85.png"/><Relationship Id="rId7" Type="http://schemas.openxmlformats.org/officeDocument/2006/relationships/image" Target="../media/image73.png"/><Relationship Id="rId8" Type="http://schemas.openxmlformats.org/officeDocument/2006/relationships/image" Target="../media/image27.png"/><Relationship Id="rId9" Type="http://schemas.openxmlformats.org/officeDocument/2006/relationships/image" Target="../media/image74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Relationship Id="rId3" Type="http://schemas.openxmlformats.org/officeDocument/2006/relationships/image" Target="../media/image86.png"/><Relationship Id="rId4" Type="http://schemas.openxmlformats.org/officeDocument/2006/relationships/image" Target="../media/image1.png"/><Relationship Id="rId5" Type="http://schemas.openxmlformats.org/officeDocument/2006/relationships/image" Target="../media/image87.png"/><Relationship Id="rId6" Type="http://schemas.openxmlformats.org/officeDocument/2006/relationships/image" Target="../media/image85.png"/><Relationship Id="rId7" Type="http://schemas.openxmlformats.org/officeDocument/2006/relationships/image" Target="../media/image73.png"/><Relationship Id="rId8" Type="http://schemas.openxmlformats.org/officeDocument/2006/relationships/image" Target="../media/image27.png"/><Relationship Id="rId9" Type="http://schemas.openxmlformats.org/officeDocument/2006/relationships/image" Target="../media/image8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36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101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36.png"/><Relationship Id="rId4" Type="http://schemas.openxmlformats.org/officeDocument/2006/relationships/image" Target="../media/image53.png"/><Relationship Id="rId5" Type="http://schemas.openxmlformats.org/officeDocument/2006/relationships/image" Target="../media/image10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03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3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4.png"/><Relationship Id="rId8" Type="http://schemas.openxmlformats.org/officeDocument/2006/relationships/image" Target="../media/image7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7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78519" y="1028700"/>
            <a:ext cx="16384269" cy="8486775"/>
            <a:chOff x="978519" y="1028700"/>
            <a:chExt cx="16384269" cy="84867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29395" y="2577035"/>
              <a:ext cx="1933383" cy="183631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8235" y="1028700"/>
              <a:ext cx="14687547" cy="84867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519" y="1070218"/>
              <a:ext cx="1104899" cy="10477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86850" y="2957049"/>
            <a:ext cx="8914130" cy="4284345"/>
          </a:xfrm>
          <a:prstGeom prst="rect"/>
        </p:spPr>
        <p:txBody>
          <a:bodyPr wrap="square" lIns="0" tIns="203200" rIns="0" bIns="0" rtlCol="0" vert="horz">
            <a:spAutoFit/>
          </a:bodyPr>
          <a:lstStyle/>
          <a:p>
            <a:pPr algn="ctr" marL="12700" marR="5080">
              <a:lnSpc>
                <a:spcPts val="13119"/>
              </a:lnSpc>
              <a:spcBef>
                <a:spcPts val="1600"/>
              </a:spcBef>
            </a:pPr>
            <a:r>
              <a:rPr dirty="0" sz="12000" spc="-1535">
                <a:solidFill>
                  <a:srgbClr val="000000"/>
                </a:solidFill>
              </a:rPr>
              <a:t>A</a:t>
            </a:r>
            <a:r>
              <a:rPr dirty="0" sz="12000" spc="-1510">
                <a:solidFill>
                  <a:srgbClr val="000000"/>
                </a:solidFill>
              </a:rPr>
              <a:t>n</a:t>
            </a:r>
            <a:r>
              <a:rPr dirty="0" sz="12000" spc="-1710">
                <a:solidFill>
                  <a:srgbClr val="000000"/>
                </a:solidFill>
              </a:rPr>
              <a:t>a</a:t>
            </a:r>
            <a:r>
              <a:rPr dirty="0" sz="12000" spc="-940">
                <a:solidFill>
                  <a:srgbClr val="000000"/>
                </a:solidFill>
              </a:rPr>
              <a:t>l</a:t>
            </a:r>
            <a:r>
              <a:rPr dirty="0" sz="12000" spc="-1060">
                <a:solidFill>
                  <a:srgbClr val="000000"/>
                </a:solidFill>
              </a:rPr>
              <a:t>i</a:t>
            </a:r>
            <a:r>
              <a:rPr dirty="0" sz="12000" spc="-1465">
                <a:solidFill>
                  <a:srgbClr val="000000"/>
                </a:solidFill>
              </a:rPr>
              <a:t>s</a:t>
            </a:r>
            <a:r>
              <a:rPr dirty="0" sz="12000" spc="-1060">
                <a:solidFill>
                  <a:srgbClr val="000000"/>
                </a:solidFill>
              </a:rPr>
              <a:t>i</a:t>
            </a:r>
            <a:r>
              <a:rPr dirty="0" sz="12000" spc="-1460">
                <a:solidFill>
                  <a:srgbClr val="000000"/>
                </a:solidFill>
              </a:rPr>
              <a:t>s</a:t>
            </a:r>
            <a:r>
              <a:rPr dirty="0" sz="12000" spc="-1080">
                <a:solidFill>
                  <a:srgbClr val="000000"/>
                </a:solidFill>
              </a:rPr>
              <a:t> </a:t>
            </a:r>
            <a:r>
              <a:rPr dirty="0" sz="12000" spc="-1795">
                <a:solidFill>
                  <a:srgbClr val="000000"/>
                </a:solidFill>
              </a:rPr>
              <a:t>D</a:t>
            </a:r>
            <a:r>
              <a:rPr dirty="0" sz="12000" spc="-1710">
                <a:solidFill>
                  <a:srgbClr val="000000"/>
                </a:solidFill>
              </a:rPr>
              <a:t>a</a:t>
            </a:r>
            <a:r>
              <a:rPr dirty="0" sz="12000" spc="-1035">
                <a:solidFill>
                  <a:srgbClr val="000000"/>
                </a:solidFill>
              </a:rPr>
              <a:t>t</a:t>
            </a:r>
            <a:r>
              <a:rPr dirty="0" sz="12000" spc="-1150">
                <a:solidFill>
                  <a:srgbClr val="000000"/>
                </a:solidFill>
              </a:rPr>
              <a:t>a  </a:t>
            </a:r>
            <a:r>
              <a:rPr dirty="0" sz="12000" spc="-1405">
                <a:solidFill>
                  <a:srgbClr val="000000"/>
                </a:solidFill>
              </a:rPr>
              <a:t>kategorik</a:t>
            </a:r>
            <a:endParaRPr sz="12000"/>
          </a:p>
          <a:p>
            <a:pPr algn="ctr">
              <a:lnSpc>
                <a:spcPct val="100000"/>
              </a:lnSpc>
              <a:spcBef>
                <a:spcPts val="1470"/>
              </a:spcBef>
            </a:pPr>
            <a:r>
              <a:rPr dirty="0" sz="3600" spc="-295" b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600" spc="-290" b="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dirty="0" sz="3600" spc="-240" b="0">
                <a:solidFill>
                  <a:srgbClr val="000000"/>
                </a:solidFill>
                <a:latin typeface="Verdana"/>
                <a:cs typeface="Verdana"/>
              </a:rPr>
              <a:t>g</a:t>
            </a:r>
            <a:r>
              <a:rPr dirty="0" sz="3600" spc="-380" b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3600" spc="-310" b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dirty="0" sz="3600" spc="-41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600" spc="-1105" b="0">
                <a:solidFill>
                  <a:srgbClr val="000000"/>
                </a:solidFill>
                <a:latin typeface="Verdana"/>
                <a:cs typeface="Verdana"/>
              </a:rPr>
              <a:t>1</a:t>
            </a:r>
            <a:r>
              <a:rPr dirty="0" sz="3600" spc="-409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600" spc="-235" b="0">
                <a:solidFill>
                  <a:srgbClr val="000000"/>
                </a:solidFill>
                <a:latin typeface="Verdana"/>
                <a:cs typeface="Verdana"/>
              </a:rPr>
              <a:t>-</a:t>
            </a:r>
            <a:r>
              <a:rPr dirty="0" sz="3600" spc="-41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600" spc="-285" b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3600" spc="-425" b="0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dirty="0" sz="3600" spc="-515" b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dirty="0" sz="3600" spc="-41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600" spc="-280" b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30874" y="3494610"/>
            <a:ext cx="2505074" cy="13430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40142" y="1277957"/>
            <a:ext cx="2028824" cy="221932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02854" y="188614"/>
            <a:ext cx="17218660" cy="9545955"/>
            <a:chOff x="702854" y="188614"/>
            <a:chExt cx="17218660" cy="954595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11161" y="1028700"/>
              <a:ext cx="2038349" cy="14668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854" y="7709235"/>
              <a:ext cx="2011120" cy="202478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96701" y="5758209"/>
              <a:ext cx="1283829" cy="12866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8891" y="188614"/>
              <a:ext cx="952499" cy="10001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67630" y="206136"/>
              <a:ext cx="1000124" cy="100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58756" y="0"/>
            <a:ext cx="9529445" cy="7215505"/>
            <a:chOff x="8758756" y="0"/>
            <a:chExt cx="9529445" cy="72155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83679" y="0"/>
              <a:ext cx="5404320" cy="55295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09940" y="276695"/>
              <a:ext cx="1953498" cy="1000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58756" y="5529253"/>
              <a:ext cx="7094033" cy="1685924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7275349"/>
            <a:ext cx="3088640" cy="3011805"/>
            <a:chOff x="0" y="7275349"/>
            <a:chExt cx="3088640" cy="301180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7275349"/>
              <a:ext cx="3088491" cy="30116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4620" y="7674512"/>
              <a:ext cx="1295399" cy="122872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6000" y="981617"/>
            <a:ext cx="108807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"/>
              <a:t>C</a:t>
            </a:r>
            <a:r>
              <a:rPr dirty="0" spc="-650"/>
              <a:t>o</a:t>
            </a:r>
            <a:r>
              <a:rPr dirty="0" spc="-810"/>
              <a:t>n</a:t>
            </a:r>
            <a:r>
              <a:rPr dirty="0" spc="-555"/>
              <a:t>t</a:t>
            </a:r>
            <a:r>
              <a:rPr dirty="0" spc="-650"/>
              <a:t>o</a:t>
            </a:r>
            <a:r>
              <a:rPr dirty="0" spc="-775"/>
              <a:t>h</a:t>
            </a:r>
            <a:r>
              <a:rPr dirty="0" spc="-575"/>
              <a:t> </a:t>
            </a:r>
            <a:r>
              <a:rPr dirty="0" spc="-944"/>
              <a:t>R</a:t>
            </a:r>
            <a:r>
              <a:rPr dirty="0" spc="-585"/>
              <a:t>e</a:t>
            </a:r>
            <a:r>
              <a:rPr dirty="0" spc="-915"/>
              <a:t>a</a:t>
            </a:r>
            <a:r>
              <a:rPr dirty="0" spc="-500"/>
              <a:t>l</a:t>
            </a:r>
            <a:r>
              <a:rPr dirty="0" spc="-575"/>
              <a:t> </a:t>
            </a:r>
            <a:r>
              <a:rPr dirty="0" spc="-605"/>
              <a:t>d</a:t>
            </a:r>
            <a:r>
              <a:rPr dirty="0" spc="-915"/>
              <a:t>a</a:t>
            </a:r>
            <a:r>
              <a:rPr dirty="0" spc="-805"/>
              <a:t>n</a:t>
            </a:r>
            <a:r>
              <a:rPr dirty="0" spc="-575"/>
              <a:t> </a:t>
            </a:r>
            <a:r>
              <a:rPr dirty="0" spc="-509"/>
              <a:t>F</a:t>
            </a:r>
            <a:r>
              <a:rPr dirty="0" spc="-565"/>
              <a:t>M</a:t>
            </a:r>
            <a:r>
              <a:rPr dirty="0" spc="-755"/>
              <a:t>P</a:t>
            </a:r>
            <a:r>
              <a:rPr dirty="0" spc="-575"/>
              <a:t> </a:t>
            </a:r>
            <a:r>
              <a:rPr dirty="0" spc="-855"/>
              <a:t>X</a:t>
            </a:r>
            <a:r>
              <a:rPr dirty="0" spc="-1910"/>
              <a:t>~</a:t>
            </a:r>
            <a:r>
              <a:rPr dirty="0" spc="-760"/>
              <a:t>P</a:t>
            </a:r>
            <a:r>
              <a:rPr dirty="0" spc="-1235"/>
              <a:t>(</a:t>
            </a:r>
            <a:r>
              <a:rPr dirty="0" spc="370">
                <a:latin typeface="Arial"/>
                <a:cs typeface="Arial"/>
              </a:rPr>
              <a:t>λ</a:t>
            </a:r>
            <a:r>
              <a:rPr dirty="0" spc="-1235"/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31920" y="2233111"/>
            <a:ext cx="13226415" cy="316611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4452620" indent="329565">
              <a:lnSpc>
                <a:spcPct val="116100"/>
              </a:lnSpc>
              <a:spcBef>
                <a:spcPts val="95"/>
              </a:spcBef>
            </a:pPr>
            <a:r>
              <a:rPr dirty="0" sz="3500" spc="-290">
                <a:solidFill>
                  <a:srgbClr val="F2F2F2"/>
                </a:solidFill>
                <a:latin typeface="Verdana"/>
                <a:cs typeface="Verdana"/>
              </a:rPr>
              <a:t>Suatu </a:t>
            </a:r>
            <a:r>
              <a:rPr dirty="0" sz="3500" spc="-204">
                <a:solidFill>
                  <a:srgbClr val="F2F2F2"/>
                </a:solidFill>
                <a:latin typeface="Verdana"/>
                <a:cs typeface="Verdana"/>
              </a:rPr>
              <a:t>penelitian 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dilakukan </a:t>
            </a:r>
            <a:r>
              <a:rPr dirty="0" sz="3500" spc="-175">
                <a:solidFill>
                  <a:srgbClr val="F2F2F2"/>
                </a:solidFill>
                <a:latin typeface="Verdana"/>
                <a:cs typeface="Verdana"/>
              </a:rPr>
              <a:t>di </a:t>
            </a:r>
            <a:r>
              <a:rPr dirty="0" sz="3500" spc="-225">
                <a:solidFill>
                  <a:srgbClr val="F2F2F2"/>
                </a:solidFill>
                <a:latin typeface="Verdana"/>
                <a:cs typeface="Verdana"/>
              </a:rPr>
              <a:t>sebuah </a:t>
            </a:r>
            <a:r>
              <a:rPr dirty="0" sz="3500" spc="-300">
                <a:solidFill>
                  <a:srgbClr val="F2F2F2"/>
                </a:solidFill>
                <a:latin typeface="Verdana"/>
                <a:cs typeface="Verdana"/>
              </a:rPr>
              <a:t>jalan </a:t>
            </a:r>
            <a:r>
              <a:rPr dirty="0" sz="3500" spc="-29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90">
                <a:solidFill>
                  <a:srgbClr val="F2F2F2"/>
                </a:solidFill>
                <a:latin typeface="Verdana"/>
                <a:cs typeface="Verdana"/>
              </a:rPr>
              <a:t>tol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20">
                <a:solidFill>
                  <a:srgbClr val="F2F2F2"/>
                </a:solidFill>
                <a:latin typeface="Verdana"/>
                <a:cs typeface="Verdana"/>
              </a:rPr>
              <a:t>Purbaleunyi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terkait</a:t>
            </a:r>
            <a:r>
              <a:rPr dirty="0" sz="3500" spc="-27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30">
                <a:solidFill>
                  <a:srgbClr val="F2F2F2"/>
                </a:solidFill>
                <a:latin typeface="Verdana"/>
                <a:cs typeface="Verdana"/>
              </a:rPr>
              <a:t>jumlah</a:t>
            </a:r>
            <a:r>
              <a:rPr dirty="0" sz="3500" spc="-32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50">
                <a:solidFill>
                  <a:srgbClr val="F2F2F2"/>
                </a:solidFill>
                <a:latin typeface="Verdana"/>
                <a:cs typeface="Verdana"/>
              </a:rPr>
              <a:t>kecelakaan </a:t>
            </a:r>
            <a:r>
              <a:rPr dirty="0" sz="3500" spc="-24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50">
                <a:solidFill>
                  <a:srgbClr val="F2F2F2"/>
                </a:solidFill>
                <a:latin typeface="Verdana"/>
                <a:cs typeface="Verdana"/>
              </a:rPr>
              <a:t>mobil 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BMW </a:t>
            </a:r>
            <a:r>
              <a:rPr dirty="0" sz="3500" spc="-235">
                <a:solidFill>
                  <a:srgbClr val="F2F2F2"/>
                </a:solidFill>
                <a:latin typeface="Verdana"/>
                <a:cs typeface="Verdana"/>
              </a:rPr>
              <a:t>pada </a:t>
            </a:r>
            <a:r>
              <a:rPr dirty="0" sz="3500" spc="-245">
                <a:solidFill>
                  <a:srgbClr val="F2F2F2"/>
                </a:solidFill>
                <a:latin typeface="Verdana"/>
                <a:cs typeface="Verdana"/>
              </a:rPr>
              <a:t>pukul </a:t>
            </a:r>
            <a:r>
              <a:rPr dirty="0" sz="3500" spc="-295">
                <a:solidFill>
                  <a:srgbClr val="F2F2F2"/>
                </a:solidFill>
                <a:latin typeface="Verdana"/>
                <a:cs typeface="Verdana"/>
              </a:rPr>
              <a:t>22.00 </a:t>
            </a:r>
            <a:r>
              <a:rPr dirty="0" sz="3500" spc="-225">
                <a:solidFill>
                  <a:srgbClr val="F2F2F2"/>
                </a:solidFill>
                <a:latin typeface="Verdana"/>
                <a:cs typeface="Verdana"/>
              </a:rPr>
              <a:t>hingga </a:t>
            </a:r>
            <a:r>
              <a:rPr dirty="0" sz="3500" spc="-295">
                <a:solidFill>
                  <a:srgbClr val="F2F2F2"/>
                </a:solidFill>
                <a:latin typeface="Verdana"/>
                <a:cs typeface="Verdana"/>
              </a:rPr>
              <a:t>23.00 </a:t>
            </a:r>
            <a:r>
              <a:rPr dirty="0" sz="3500" spc="-29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95">
                <a:solidFill>
                  <a:srgbClr val="F2F2F2"/>
                </a:solidFill>
                <a:latin typeface="Verdana"/>
                <a:cs typeface="Verdana"/>
              </a:rPr>
              <a:t>W</a:t>
            </a:r>
            <a:r>
              <a:rPr dirty="0" sz="3500" spc="-5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54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15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59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20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15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2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180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30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30">
                <a:solidFill>
                  <a:srgbClr val="F2F2F2"/>
                </a:solidFill>
                <a:latin typeface="Verdana"/>
                <a:cs typeface="Verdana"/>
              </a:rPr>
              <a:t>2</a:t>
            </a:r>
            <a:r>
              <a:rPr dirty="0" sz="3500" spc="-90">
                <a:solidFill>
                  <a:srgbClr val="F2F2F2"/>
                </a:solidFill>
                <a:latin typeface="Verdana"/>
                <a:cs typeface="Verdana"/>
              </a:rPr>
              <a:t>0</a:t>
            </a:r>
            <a:r>
              <a:rPr dirty="0" sz="3500" spc="-330">
                <a:solidFill>
                  <a:srgbClr val="F2F2F2"/>
                </a:solidFill>
                <a:latin typeface="Verdana"/>
                <a:cs typeface="Verdana"/>
              </a:rPr>
              <a:t>2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3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.</a:t>
            </a:r>
            <a:endParaRPr sz="3500">
              <a:latin typeface="Verdana"/>
              <a:cs typeface="Verdana"/>
            </a:endParaRPr>
          </a:p>
          <a:p>
            <a:pPr algn="just" marL="7783830">
              <a:lnSpc>
                <a:spcPct val="100000"/>
              </a:lnSpc>
              <a:spcBef>
                <a:spcPts val="1030"/>
              </a:spcBef>
            </a:pPr>
            <a:r>
              <a:rPr dirty="0" sz="3500" spc="-229" b="1">
                <a:solidFill>
                  <a:srgbClr val="F2F2F2"/>
                </a:solidFill>
                <a:latin typeface="Verdana"/>
                <a:cs typeface="Verdana"/>
              </a:rPr>
              <a:t>F</a:t>
            </a:r>
            <a:r>
              <a:rPr dirty="0" sz="3500" spc="-395" b="1">
                <a:solidFill>
                  <a:srgbClr val="F2F2F2"/>
                </a:solidFill>
                <a:latin typeface="Verdana"/>
                <a:cs typeface="Verdana"/>
              </a:rPr>
              <a:t>un</a:t>
            </a:r>
            <a:r>
              <a:rPr dirty="0" sz="3500" spc="-45" b="1">
                <a:solidFill>
                  <a:srgbClr val="F2F2F2"/>
                </a:solidFill>
                <a:latin typeface="Verdana"/>
                <a:cs typeface="Verdana"/>
              </a:rPr>
              <a:t>c</a:t>
            </a:r>
            <a:r>
              <a:rPr dirty="0" sz="3500" spc="-254" b="1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2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310" b="1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440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22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60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45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380" b="1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425" b="1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22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70" b="1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420" b="1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310" b="1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285" b="1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500" spc="-45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85" b="1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500" spc="-2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29" b="1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2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54" b="1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470" b="1">
                <a:solidFill>
                  <a:srgbClr val="F2F2F2"/>
                </a:solidFill>
                <a:latin typeface="Verdana"/>
                <a:cs typeface="Verdana"/>
              </a:rPr>
              <a:t>y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03206" y="7356464"/>
            <a:ext cx="7119620" cy="218757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20"/>
              </a:spcBef>
            </a:pPr>
            <a:r>
              <a:rPr dirty="0" sz="3500" spc="-185">
                <a:solidFill>
                  <a:srgbClr val="F2F2F2"/>
                </a:solidFill>
                <a:latin typeface="Lucida Sans Unicode"/>
                <a:cs typeface="Lucida Sans Unicode"/>
              </a:rPr>
              <a:t>λ</a:t>
            </a:r>
            <a:r>
              <a:rPr dirty="0" sz="3500" spc="350">
                <a:solidFill>
                  <a:srgbClr val="F2F2F2"/>
                </a:solidFill>
                <a:latin typeface="Lucida Sans Unicode"/>
                <a:cs typeface="Lucida Sans Unicode"/>
              </a:rPr>
              <a:t> </a:t>
            </a:r>
            <a:r>
              <a:rPr dirty="0" sz="3500" spc="-955">
                <a:solidFill>
                  <a:srgbClr val="F2F2F2"/>
                </a:solidFill>
                <a:latin typeface="Verdana"/>
                <a:cs typeface="Verdana"/>
              </a:rPr>
              <a:t>:</a:t>
            </a:r>
            <a:r>
              <a:rPr dirty="0" sz="3500" spc="22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8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-</a:t>
            </a:r>
            <a:r>
              <a:rPr dirty="0" sz="3500" spc="-38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22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48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480">
                <a:solidFill>
                  <a:srgbClr val="F2F2F2"/>
                </a:solidFill>
                <a:latin typeface="Verdana"/>
                <a:cs typeface="Verdana"/>
              </a:rPr>
              <a:t>j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17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500" spc="-23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22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48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30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22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0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180">
                <a:solidFill>
                  <a:srgbClr val="F2F2F2"/>
                </a:solidFill>
                <a:latin typeface="Verdana"/>
                <a:cs typeface="Verdana"/>
              </a:rPr>
              <a:t>h  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48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23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48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0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9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38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10">
                <a:solidFill>
                  <a:srgbClr val="F2F2F2"/>
                </a:solidFill>
                <a:latin typeface="Verdana"/>
                <a:cs typeface="Verdana"/>
              </a:rPr>
              <a:t>c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170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aa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endParaRPr sz="3500">
              <a:latin typeface="Verdana"/>
              <a:cs typeface="Verdana"/>
            </a:endParaRPr>
          </a:p>
          <a:p>
            <a:pPr marL="12700" marR="5080">
              <a:lnSpc>
                <a:spcPct val="101800"/>
              </a:lnSpc>
              <a:tabLst>
                <a:tab pos="551815" algn="l"/>
                <a:tab pos="934085" algn="l"/>
                <a:tab pos="2499360" algn="l"/>
                <a:tab pos="4561205" algn="l"/>
                <a:tab pos="6179820" algn="l"/>
              </a:tabLst>
            </a:pPr>
            <a:r>
              <a:rPr dirty="0" sz="3500" spc="-21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10">
                <a:solidFill>
                  <a:srgbClr val="F2F2F2"/>
                </a:solidFill>
                <a:latin typeface="Verdana"/>
                <a:cs typeface="Verdana"/>
              </a:rPr>
              <a:t>	</a:t>
            </a:r>
            <a:r>
              <a:rPr dirty="0" sz="3500" spc="-955">
                <a:solidFill>
                  <a:srgbClr val="F2F2F2"/>
                </a:solidFill>
                <a:latin typeface="Verdana"/>
                <a:cs typeface="Verdana"/>
              </a:rPr>
              <a:t>:</a:t>
            </a:r>
            <a:r>
              <a:rPr dirty="0" sz="3500" spc="-955">
                <a:solidFill>
                  <a:srgbClr val="F2F2F2"/>
                </a:solidFill>
                <a:latin typeface="Verdana"/>
                <a:cs typeface="Verdana"/>
              </a:rPr>
              <a:t>	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17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0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54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3500">
                <a:solidFill>
                  <a:srgbClr val="F2F2F2"/>
                </a:solidFill>
                <a:latin typeface="Verdana"/>
                <a:cs typeface="Verdana"/>
              </a:rPr>
              <a:t>	</a:t>
            </a:r>
            <a:r>
              <a:rPr dirty="0" sz="3500" spc="-20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38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23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>
                <a:solidFill>
                  <a:srgbClr val="F2F2F2"/>
                </a:solidFill>
                <a:latin typeface="Verdana"/>
                <a:cs typeface="Verdana"/>
              </a:rPr>
              <a:t>	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38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195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>
                <a:solidFill>
                  <a:srgbClr val="F2F2F2"/>
                </a:solidFill>
                <a:latin typeface="Verdana"/>
                <a:cs typeface="Verdana"/>
              </a:rPr>
              <a:t>	</a:t>
            </a:r>
            <a:r>
              <a:rPr dirty="0" sz="3500" spc="-420">
                <a:solidFill>
                  <a:srgbClr val="F2F2F2"/>
                </a:solidFill>
                <a:latin typeface="Verdana"/>
                <a:cs typeface="Verdana"/>
              </a:rPr>
              <a:t>y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160">
                <a:solidFill>
                  <a:srgbClr val="F2F2F2"/>
                </a:solidFill>
                <a:latin typeface="Verdana"/>
                <a:cs typeface="Verdana"/>
              </a:rPr>
              <a:t>g  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23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0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3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420">
                <a:solidFill>
                  <a:srgbClr val="F2F2F2"/>
                </a:solidFill>
                <a:latin typeface="Verdana"/>
                <a:cs typeface="Verdana"/>
              </a:rPr>
              <a:t>y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80">
                <a:solidFill>
                  <a:srgbClr val="F2F2F2"/>
                </a:solidFill>
                <a:latin typeface="Verdana"/>
                <a:cs typeface="Verdana"/>
              </a:rPr>
              <a:t>2</a:t>
            </a:r>
            <a:r>
              <a:rPr dirty="0" sz="3500" spc="-645">
                <a:solidFill>
                  <a:srgbClr val="F2F2F2"/>
                </a:solidFill>
                <a:latin typeface="Verdana"/>
                <a:cs typeface="Verdana"/>
              </a:rPr>
              <a:t>,</a:t>
            </a:r>
            <a:r>
              <a:rPr dirty="0" sz="3500" spc="-520">
                <a:solidFill>
                  <a:srgbClr val="F2F2F2"/>
                </a:solidFill>
                <a:latin typeface="Verdana"/>
                <a:cs typeface="Verdana"/>
              </a:rPr>
              <a:t>7</a:t>
            </a:r>
            <a:r>
              <a:rPr dirty="0" sz="3500" spc="-1080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3500" spc="-285">
                <a:solidFill>
                  <a:srgbClr val="F2F2F2"/>
                </a:solidFill>
                <a:latin typeface="Verdana"/>
                <a:cs typeface="Verdana"/>
              </a:rPr>
              <a:t>8</a:t>
            </a:r>
            <a:r>
              <a:rPr dirty="0" sz="3500" spc="-380">
                <a:solidFill>
                  <a:srgbClr val="F2F2F2"/>
                </a:solidFill>
                <a:latin typeface="Verdana"/>
                <a:cs typeface="Verdana"/>
              </a:rPr>
              <a:t>2</a:t>
            </a:r>
            <a:r>
              <a:rPr dirty="0" sz="3500" spc="-285">
                <a:solidFill>
                  <a:srgbClr val="F2F2F2"/>
                </a:solidFill>
                <a:latin typeface="Verdana"/>
                <a:cs typeface="Verdana"/>
              </a:rPr>
              <a:t>8</a:t>
            </a:r>
            <a:r>
              <a:rPr dirty="0" sz="3500" spc="-1080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3500" spc="-285">
                <a:solidFill>
                  <a:srgbClr val="F2F2F2"/>
                </a:solidFill>
                <a:latin typeface="Verdana"/>
                <a:cs typeface="Verdana"/>
              </a:rPr>
              <a:t>8</a:t>
            </a:r>
            <a:r>
              <a:rPr dirty="0" sz="3500" spc="-380">
                <a:solidFill>
                  <a:srgbClr val="F2F2F2"/>
                </a:solidFill>
                <a:latin typeface="Verdana"/>
                <a:cs typeface="Verdana"/>
              </a:rPr>
              <a:t>2</a:t>
            </a:r>
            <a:r>
              <a:rPr dirty="0" sz="3500" spc="-285">
                <a:solidFill>
                  <a:srgbClr val="F2F2F2"/>
                </a:solidFill>
                <a:latin typeface="Verdana"/>
                <a:cs typeface="Verdana"/>
              </a:rPr>
              <a:t>8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4</a:t>
            </a:r>
            <a:r>
              <a:rPr dirty="0" sz="3500" spc="-305">
                <a:solidFill>
                  <a:srgbClr val="F2F2F2"/>
                </a:solidFill>
                <a:latin typeface="Verdana"/>
                <a:cs typeface="Verdana"/>
              </a:rPr>
              <a:t>5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9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.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226435" cy="2943860"/>
            <a:chOff x="0" y="0"/>
            <a:chExt cx="3226435" cy="2943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102121" cy="29433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910" y="1"/>
              <a:ext cx="2522176" cy="141152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67630" y="206136"/>
              <a:ext cx="1000124" cy="1000124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395158" y="2815225"/>
            <a:ext cx="7981950" cy="6810375"/>
            <a:chOff x="5395158" y="2815225"/>
            <a:chExt cx="7981950" cy="68103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98633" y="2815225"/>
              <a:ext cx="5886449" cy="6810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5158" y="3580902"/>
              <a:ext cx="1602712" cy="15589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54420" y="7844766"/>
              <a:ext cx="2522175" cy="141151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634168" y="437512"/>
            <a:ext cx="9019540" cy="1971675"/>
          </a:xfrm>
          <a:prstGeom prst="rect"/>
        </p:spPr>
        <p:txBody>
          <a:bodyPr wrap="square" lIns="0" tIns="2349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850"/>
              </a:spcBef>
            </a:pPr>
            <a:r>
              <a:rPr dirty="0" spc="-565">
                <a:solidFill>
                  <a:srgbClr val="000000"/>
                </a:solidFill>
              </a:rPr>
              <a:t>M</a:t>
            </a:r>
            <a:r>
              <a:rPr dirty="0" spc="-585">
                <a:solidFill>
                  <a:srgbClr val="000000"/>
                </a:solidFill>
              </a:rPr>
              <a:t>e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805">
                <a:solidFill>
                  <a:srgbClr val="000000"/>
                </a:solidFill>
              </a:rPr>
              <a:t>n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605">
                <a:solidFill>
                  <a:srgbClr val="000000"/>
                </a:solidFill>
              </a:rPr>
              <a:t>d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805">
                <a:solidFill>
                  <a:srgbClr val="000000"/>
                </a:solidFill>
              </a:rPr>
              <a:t>n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720">
                <a:solidFill>
                  <a:srgbClr val="000000"/>
                </a:solidFill>
              </a:rPr>
              <a:t>V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855">
                <a:solidFill>
                  <a:srgbClr val="000000"/>
                </a:solidFill>
              </a:rPr>
              <a:t>r</a:t>
            </a:r>
            <a:r>
              <a:rPr dirty="0" spc="-565">
                <a:solidFill>
                  <a:srgbClr val="000000"/>
                </a:solidFill>
              </a:rPr>
              <a:t>i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805">
                <a:solidFill>
                  <a:srgbClr val="000000"/>
                </a:solidFill>
              </a:rPr>
              <a:t>n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855">
                <a:solidFill>
                  <a:srgbClr val="000000"/>
                </a:solidFill>
              </a:rPr>
              <a:t>X</a:t>
            </a:r>
            <a:r>
              <a:rPr dirty="0" spc="-1910">
                <a:solidFill>
                  <a:srgbClr val="000000"/>
                </a:solidFill>
              </a:rPr>
              <a:t>~</a:t>
            </a:r>
            <a:r>
              <a:rPr dirty="0" spc="-760">
                <a:solidFill>
                  <a:srgbClr val="000000"/>
                </a:solidFill>
              </a:rPr>
              <a:t>P</a:t>
            </a:r>
            <a:r>
              <a:rPr dirty="0" spc="-1235">
                <a:solidFill>
                  <a:srgbClr val="000000"/>
                </a:solidFill>
              </a:rPr>
              <a:t>(</a:t>
            </a:r>
            <a:r>
              <a:rPr dirty="0" spc="370">
                <a:solidFill>
                  <a:srgbClr val="000000"/>
                </a:solidFill>
                <a:latin typeface="Arial"/>
                <a:cs typeface="Arial"/>
              </a:rPr>
              <a:t>λ</a:t>
            </a:r>
            <a:r>
              <a:rPr dirty="0" spc="-1235">
                <a:solidFill>
                  <a:srgbClr val="000000"/>
                </a:solidFill>
              </a:rPr>
              <a:t>)</a:t>
            </a:r>
          </a:p>
          <a:p>
            <a:pPr algn="ctr">
              <a:lnSpc>
                <a:spcPct val="100000"/>
              </a:lnSpc>
              <a:spcBef>
                <a:spcPts val="1090"/>
              </a:spcBef>
            </a:pPr>
            <a:r>
              <a:rPr dirty="0" sz="4000" spc="-300"/>
              <a:t>M</a:t>
            </a:r>
            <a:r>
              <a:rPr dirty="0" sz="4000" spc="-315"/>
              <a:t>e</a:t>
            </a:r>
            <a:r>
              <a:rPr dirty="0" sz="4000" spc="-520"/>
              <a:t>a</a:t>
            </a:r>
            <a:r>
              <a:rPr dirty="0" sz="4000" spc="-505"/>
              <a:t>n</a:t>
            </a:r>
            <a:r>
              <a:rPr dirty="0" sz="4000" spc="-260"/>
              <a:t> </a:t>
            </a:r>
            <a:r>
              <a:rPr dirty="0" sz="4000" spc="-770"/>
              <a:t>(</a:t>
            </a:r>
            <a:r>
              <a:rPr dirty="0" sz="4000" spc="-260"/>
              <a:t> </a:t>
            </a:r>
            <a:r>
              <a:rPr dirty="0" sz="4000" spc="-300"/>
              <a:t>M</a:t>
            </a:r>
            <a:r>
              <a:rPr dirty="0" sz="4000" spc="-355"/>
              <a:t>o</a:t>
            </a:r>
            <a:r>
              <a:rPr dirty="0" sz="4000" spc="-835"/>
              <a:t>m</a:t>
            </a:r>
            <a:r>
              <a:rPr dirty="0" sz="4000" spc="-315"/>
              <a:t>e</a:t>
            </a:r>
            <a:r>
              <a:rPr dirty="0" sz="4000" spc="-505"/>
              <a:t>n</a:t>
            </a:r>
            <a:r>
              <a:rPr dirty="0" sz="4000" spc="-260"/>
              <a:t> </a:t>
            </a:r>
            <a:r>
              <a:rPr dirty="0" sz="4000" spc="-425"/>
              <a:t>P</a:t>
            </a:r>
            <a:r>
              <a:rPr dirty="0" sz="4000" spc="-315"/>
              <a:t>e</a:t>
            </a:r>
            <a:r>
              <a:rPr dirty="0" sz="4000" spc="-480"/>
              <a:t>r</a:t>
            </a:r>
            <a:r>
              <a:rPr dirty="0" sz="4000" spc="-295"/>
              <a:t>t</a:t>
            </a:r>
            <a:r>
              <a:rPr dirty="0" sz="4000" spc="-520"/>
              <a:t>a</a:t>
            </a:r>
            <a:r>
              <a:rPr dirty="0" sz="4000" spc="-835"/>
              <a:t>m</a:t>
            </a:r>
            <a:r>
              <a:rPr dirty="0" sz="4000" spc="-520"/>
              <a:t>a</a:t>
            </a:r>
            <a:r>
              <a:rPr dirty="0" sz="4000" spc="-770"/>
              <a:t>)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226435" cy="2413635"/>
            <a:chOff x="0" y="0"/>
            <a:chExt cx="3226435" cy="2413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123307" cy="24133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910" y="1"/>
              <a:ext cx="2522176" cy="14115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34168" y="659681"/>
            <a:ext cx="901954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65">
                <a:solidFill>
                  <a:srgbClr val="000000"/>
                </a:solidFill>
              </a:rPr>
              <a:t>M</a:t>
            </a:r>
            <a:r>
              <a:rPr dirty="0" spc="-585">
                <a:solidFill>
                  <a:srgbClr val="000000"/>
                </a:solidFill>
              </a:rPr>
              <a:t>e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805">
                <a:solidFill>
                  <a:srgbClr val="000000"/>
                </a:solidFill>
              </a:rPr>
              <a:t>n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605">
                <a:solidFill>
                  <a:srgbClr val="000000"/>
                </a:solidFill>
              </a:rPr>
              <a:t>d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805">
                <a:solidFill>
                  <a:srgbClr val="000000"/>
                </a:solidFill>
              </a:rPr>
              <a:t>n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720">
                <a:solidFill>
                  <a:srgbClr val="000000"/>
                </a:solidFill>
              </a:rPr>
              <a:t>V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855">
                <a:solidFill>
                  <a:srgbClr val="000000"/>
                </a:solidFill>
              </a:rPr>
              <a:t>r</a:t>
            </a:r>
            <a:r>
              <a:rPr dirty="0" spc="-565">
                <a:solidFill>
                  <a:srgbClr val="000000"/>
                </a:solidFill>
              </a:rPr>
              <a:t>i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805">
                <a:solidFill>
                  <a:srgbClr val="000000"/>
                </a:solidFill>
              </a:rPr>
              <a:t>n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855">
                <a:solidFill>
                  <a:srgbClr val="000000"/>
                </a:solidFill>
              </a:rPr>
              <a:t>X</a:t>
            </a:r>
            <a:r>
              <a:rPr dirty="0" spc="-1910">
                <a:solidFill>
                  <a:srgbClr val="000000"/>
                </a:solidFill>
              </a:rPr>
              <a:t>~</a:t>
            </a:r>
            <a:r>
              <a:rPr dirty="0" spc="-760">
                <a:solidFill>
                  <a:srgbClr val="000000"/>
                </a:solidFill>
              </a:rPr>
              <a:t>P</a:t>
            </a:r>
            <a:r>
              <a:rPr dirty="0" spc="-1235">
                <a:solidFill>
                  <a:srgbClr val="000000"/>
                </a:solidFill>
              </a:rPr>
              <a:t>(</a:t>
            </a:r>
            <a:r>
              <a:rPr dirty="0" spc="370">
                <a:solidFill>
                  <a:srgbClr val="000000"/>
                </a:solidFill>
                <a:latin typeface="Arial"/>
                <a:cs typeface="Arial"/>
              </a:rPr>
              <a:t>λ</a:t>
            </a:r>
            <a:r>
              <a:rPr dirty="0" spc="-1235">
                <a:solidFill>
                  <a:srgbClr val="000000"/>
                </a:solidFill>
              </a:rPr>
              <a:t>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67630" y="206135"/>
              <a:ext cx="1000124" cy="10001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79902" y="3545077"/>
            <a:ext cx="6026941" cy="240982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0317373" y="3345052"/>
            <a:ext cx="6849109" cy="6248400"/>
            <a:chOff x="10317373" y="3345052"/>
            <a:chExt cx="6849109" cy="624840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17373" y="3345052"/>
              <a:ext cx="5648324" cy="62483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55112" y="3737209"/>
              <a:ext cx="2011120" cy="202478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699567" y="1537994"/>
            <a:ext cx="13945235" cy="1610995"/>
          </a:xfrm>
          <a:prstGeom prst="rect">
            <a:avLst/>
          </a:prstGeom>
        </p:spPr>
        <p:txBody>
          <a:bodyPr wrap="square" lIns="0" tIns="248285" rIns="0" bIns="0" rtlCol="0" vert="horz">
            <a:spAutoFit/>
          </a:bodyPr>
          <a:lstStyle/>
          <a:p>
            <a:pPr marL="4336415">
              <a:lnSpc>
                <a:spcPct val="100000"/>
              </a:lnSpc>
              <a:spcBef>
                <a:spcPts val="1955"/>
              </a:spcBef>
            </a:pPr>
            <a:r>
              <a:rPr dirty="0" sz="4000" spc="-400" b="1">
                <a:solidFill>
                  <a:srgbClr val="F2F2F2"/>
                </a:solidFill>
                <a:latin typeface="Verdana"/>
                <a:cs typeface="Verdana"/>
              </a:rPr>
              <a:t>V</a:t>
            </a:r>
            <a:r>
              <a:rPr dirty="0" sz="4000" spc="-520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480" b="1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4000" spc="-30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4000" spc="-520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455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490" b="1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4000" spc="-260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770" b="1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4000" spc="-260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0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4000" spc="-530" b="1">
                <a:solidFill>
                  <a:srgbClr val="F2F2F2"/>
                </a:solidFill>
                <a:latin typeface="Verdana"/>
                <a:cs typeface="Verdana"/>
              </a:rPr>
              <a:t>.</a:t>
            </a:r>
            <a:r>
              <a:rPr dirty="0" sz="4000" spc="-260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00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4000" spc="-355" b="1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4000" spc="-835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4000" spc="-315" b="1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505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260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600" b="1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4000" spc="-315" b="1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325" b="1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4000" spc="-455" b="1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4000" spc="-520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770" b="1">
                <a:solidFill>
                  <a:srgbClr val="F2F2F2"/>
                </a:solidFill>
                <a:latin typeface="Verdana"/>
                <a:cs typeface="Verdana"/>
              </a:rPr>
              <a:t>)</a:t>
            </a:r>
            <a:endParaRPr sz="4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  <a:tabLst>
                <a:tab pos="8644890" algn="l"/>
              </a:tabLst>
            </a:pPr>
            <a:r>
              <a:rPr dirty="0" sz="3500" spc="-1075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.</a:t>
            </a:r>
            <a:r>
              <a:rPr dirty="0" sz="3500" spc="-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5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23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0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48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48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17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>
                <a:solidFill>
                  <a:srgbClr val="F2F2F2"/>
                </a:solidFill>
                <a:latin typeface="Verdana"/>
                <a:cs typeface="Verdana"/>
              </a:rPr>
              <a:t>	</a:t>
            </a:r>
            <a:r>
              <a:rPr dirty="0" sz="3500" spc="-380">
                <a:solidFill>
                  <a:srgbClr val="F2F2F2"/>
                </a:solidFill>
                <a:latin typeface="Verdana"/>
                <a:cs typeface="Verdana"/>
              </a:rPr>
              <a:t>2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.</a:t>
            </a:r>
            <a:r>
              <a:rPr dirty="0" sz="3500" spc="434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5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10">
                <a:solidFill>
                  <a:srgbClr val="F2F2F2"/>
                </a:solidFill>
                <a:latin typeface="Verdana"/>
                <a:cs typeface="Verdana"/>
              </a:rPr>
              <a:t>c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38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23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0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9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520">
                <a:solidFill>
                  <a:srgbClr val="F2F2F2"/>
                </a:solidFill>
                <a:latin typeface="Verdana"/>
                <a:cs typeface="Verdana"/>
              </a:rPr>
              <a:t>[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560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080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-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560">
                <a:solidFill>
                  <a:srgbClr val="F2F2F2"/>
                </a:solidFill>
                <a:latin typeface="Verdana"/>
                <a:cs typeface="Verdana"/>
              </a:rPr>
              <a:t>)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520">
                <a:solidFill>
                  <a:srgbClr val="F2F2F2"/>
                </a:solidFill>
                <a:latin typeface="Verdana"/>
                <a:cs typeface="Verdana"/>
              </a:rPr>
              <a:t>]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2518" y="6474013"/>
            <a:ext cx="598106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3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.</a:t>
            </a:r>
            <a:r>
              <a:rPr dirty="0" sz="3500" spc="434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5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17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19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48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37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40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48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17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endParaRPr sz="3500">
              <a:latin typeface="Verdana"/>
              <a:cs typeface="Verdana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2559" y="5144222"/>
            <a:ext cx="1390797" cy="1353275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679902" y="7229281"/>
            <a:ext cx="7464425" cy="2154555"/>
            <a:chOff x="1679902" y="7229281"/>
            <a:chExt cx="7464425" cy="215455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9902" y="7229281"/>
              <a:ext cx="6153149" cy="19049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1597" y="7972232"/>
              <a:ext cx="2522176" cy="1411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226435" cy="2413635"/>
            <a:chOff x="0" y="0"/>
            <a:chExt cx="3226435" cy="2413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123307" cy="24133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910" y="3"/>
              <a:ext cx="2522176" cy="141152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634168" y="659679"/>
            <a:ext cx="9019540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65" b="1">
                <a:latin typeface="Verdana"/>
                <a:cs typeface="Verdana"/>
              </a:rPr>
              <a:t>M</a:t>
            </a:r>
            <a:r>
              <a:rPr dirty="0" sz="6400" spc="-585" b="1">
                <a:latin typeface="Verdana"/>
                <a:cs typeface="Verdana"/>
              </a:rPr>
              <a:t>e</a:t>
            </a:r>
            <a:r>
              <a:rPr dirty="0" sz="6400" spc="-915" b="1">
                <a:latin typeface="Verdana"/>
                <a:cs typeface="Verdana"/>
              </a:rPr>
              <a:t>a</a:t>
            </a:r>
            <a:r>
              <a:rPr dirty="0" sz="6400" spc="-805" b="1">
                <a:latin typeface="Verdana"/>
                <a:cs typeface="Verdana"/>
              </a:rPr>
              <a:t>n</a:t>
            </a:r>
            <a:r>
              <a:rPr dirty="0" sz="6400" spc="-575" b="1">
                <a:latin typeface="Verdana"/>
                <a:cs typeface="Verdana"/>
              </a:rPr>
              <a:t> </a:t>
            </a:r>
            <a:r>
              <a:rPr dirty="0" sz="6400" spc="-605" b="1">
                <a:latin typeface="Verdana"/>
                <a:cs typeface="Verdana"/>
              </a:rPr>
              <a:t>d</a:t>
            </a:r>
            <a:r>
              <a:rPr dirty="0" sz="6400" spc="-915" b="1">
                <a:latin typeface="Verdana"/>
                <a:cs typeface="Verdana"/>
              </a:rPr>
              <a:t>a</a:t>
            </a:r>
            <a:r>
              <a:rPr dirty="0" sz="6400" spc="-805" b="1">
                <a:latin typeface="Verdana"/>
                <a:cs typeface="Verdana"/>
              </a:rPr>
              <a:t>n</a:t>
            </a:r>
            <a:r>
              <a:rPr dirty="0" sz="6400" spc="-575" b="1">
                <a:latin typeface="Verdana"/>
                <a:cs typeface="Verdana"/>
              </a:rPr>
              <a:t> </a:t>
            </a:r>
            <a:r>
              <a:rPr dirty="0" sz="6400" spc="-720" b="1">
                <a:latin typeface="Verdana"/>
                <a:cs typeface="Verdana"/>
              </a:rPr>
              <a:t>V</a:t>
            </a:r>
            <a:r>
              <a:rPr dirty="0" sz="6400" spc="-915" b="1">
                <a:latin typeface="Verdana"/>
                <a:cs typeface="Verdana"/>
              </a:rPr>
              <a:t>a</a:t>
            </a:r>
            <a:r>
              <a:rPr dirty="0" sz="6400" spc="-855" b="1">
                <a:latin typeface="Verdana"/>
                <a:cs typeface="Verdana"/>
              </a:rPr>
              <a:t>r</a:t>
            </a:r>
            <a:r>
              <a:rPr dirty="0" sz="6400" spc="-565" b="1">
                <a:latin typeface="Verdana"/>
                <a:cs typeface="Verdana"/>
              </a:rPr>
              <a:t>i</a:t>
            </a:r>
            <a:r>
              <a:rPr dirty="0" sz="6400" spc="-915" b="1">
                <a:latin typeface="Verdana"/>
                <a:cs typeface="Verdana"/>
              </a:rPr>
              <a:t>a</a:t>
            </a:r>
            <a:r>
              <a:rPr dirty="0" sz="6400" spc="-805" b="1">
                <a:latin typeface="Verdana"/>
                <a:cs typeface="Verdana"/>
              </a:rPr>
              <a:t>n</a:t>
            </a:r>
            <a:r>
              <a:rPr dirty="0" sz="6400" spc="-575" b="1">
                <a:latin typeface="Verdana"/>
                <a:cs typeface="Verdana"/>
              </a:rPr>
              <a:t> </a:t>
            </a:r>
            <a:r>
              <a:rPr dirty="0" sz="6400" spc="-855" b="1">
                <a:latin typeface="Verdana"/>
                <a:cs typeface="Verdana"/>
              </a:rPr>
              <a:t>X</a:t>
            </a:r>
            <a:r>
              <a:rPr dirty="0" sz="6400" spc="-1910" b="1">
                <a:latin typeface="Verdana"/>
                <a:cs typeface="Verdana"/>
              </a:rPr>
              <a:t>~</a:t>
            </a:r>
            <a:r>
              <a:rPr dirty="0" sz="6400" spc="-760" b="1">
                <a:latin typeface="Verdana"/>
                <a:cs typeface="Verdana"/>
              </a:rPr>
              <a:t>P</a:t>
            </a:r>
            <a:r>
              <a:rPr dirty="0" sz="6400" spc="-1235" b="1">
                <a:latin typeface="Verdana"/>
                <a:cs typeface="Verdana"/>
              </a:rPr>
              <a:t>(</a:t>
            </a:r>
            <a:r>
              <a:rPr dirty="0" sz="6400" spc="370" b="1">
                <a:latin typeface="Arial"/>
                <a:cs typeface="Arial"/>
              </a:rPr>
              <a:t>λ</a:t>
            </a:r>
            <a:r>
              <a:rPr dirty="0" sz="6400" spc="-1235" b="1">
                <a:latin typeface="Verdana"/>
                <a:cs typeface="Verdana"/>
              </a:rPr>
              <a:t>)</a:t>
            </a:r>
            <a:endParaRPr sz="64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67630" y="206135"/>
              <a:ext cx="1000124" cy="100012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851756" y="3250745"/>
            <a:ext cx="14436725" cy="7036434"/>
            <a:chOff x="3851756" y="3250745"/>
            <a:chExt cx="14436725" cy="7036434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51756" y="3250745"/>
              <a:ext cx="10582274" cy="529224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85661" y="6151420"/>
              <a:ext cx="5302338" cy="413557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142775" y="2045382"/>
            <a:ext cx="2002789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09" b="1">
                <a:solidFill>
                  <a:srgbClr val="F2F2F2"/>
                </a:solidFill>
                <a:latin typeface="Verdana"/>
                <a:cs typeface="Verdana"/>
              </a:rPr>
              <a:t>Varians</a:t>
            </a:r>
            <a:endParaRPr sz="4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7566" y="7207920"/>
            <a:ext cx="4180433" cy="30790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9940" y="276698"/>
            <a:ext cx="1953498" cy="10001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78360" y="4394751"/>
            <a:ext cx="5531278" cy="34385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47062" y="2606995"/>
            <a:ext cx="6391274" cy="9143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887754" y="6809627"/>
            <a:ext cx="12174855" cy="3028950"/>
            <a:chOff x="1887754" y="6809627"/>
            <a:chExt cx="12174855" cy="302895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5820" y="8322212"/>
              <a:ext cx="9836359" cy="11892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7754" y="6809627"/>
              <a:ext cx="3024874" cy="302853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23003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40"/>
              </a:spcBef>
            </a:pPr>
            <a:r>
              <a:rPr dirty="0" spc="-855">
                <a:solidFill>
                  <a:srgbClr val="F2F2F2"/>
                </a:solidFill>
              </a:rPr>
              <a:t>X</a:t>
            </a:r>
            <a:r>
              <a:rPr dirty="0" spc="-1910">
                <a:solidFill>
                  <a:srgbClr val="F2F2F2"/>
                </a:solidFill>
              </a:rPr>
              <a:t>~</a:t>
            </a:r>
            <a:r>
              <a:rPr dirty="0" spc="-760">
                <a:solidFill>
                  <a:srgbClr val="F2F2F2"/>
                </a:solidFill>
              </a:rPr>
              <a:t>P</a:t>
            </a:r>
            <a:r>
              <a:rPr dirty="0" spc="-1240">
                <a:solidFill>
                  <a:srgbClr val="F2F2F2"/>
                </a:solidFill>
              </a:rPr>
              <a:t>(</a:t>
            </a:r>
            <a:r>
              <a:rPr dirty="0" spc="370">
                <a:solidFill>
                  <a:srgbClr val="F2F2F2"/>
                </a:solidFill>
                <a:latin typeface="Arial"/>
                <a:cs typeface="Arial"/>
              </a:rPr>
              <a:t>λ</a:t>
            </a:r>
            <a:r>
              <a:rPr dirty="0" spc="-1235">
                <a:solidFill>
                  <a:srgbClr val="F2F2F2"/>
                </a:solidFill>
              </a:rPr>
              <a:t>)</a:t>
            </a:r>
            <a:r>
              <a:rPr dirty="0" spc="-575">
                <a:solidFill>
                  <a:srgbClr val="F2F2F2"/>
                </a:solidFill>
              </a:rPr>
              <a:t> </a:t>
            </a:r>
            <a:r>
              <a:rPr dirty="0" spc="-915">
                <a:solidFill>
                  <a:srgbClr val="F2F2F2"/>
                </a:solidFill>
              </a:rPr>
              <a:t>a</a:t>
            </a:r>
            <a:r>
              <a:rPr dirty="0" spc="-810">
                <a:solidFill>
                  <a:srgbClr val="F2F2F2"/>
                </a:solidFill>
              </a:rPr>
              <a:t>n</a:t>
            </a:r>
            <a:r>
              <a:rPr dirty="0" spc="-685">
                <a:solidFill>
                  <a:srgbClr val="F2F2F2"/>
                </a:solidFill>
              </a:rPr>
              <a:t>gg</a:t>
            </a:r>
            <a:r>
              <a:rPr dirty="0" spc="-650">
                <a:solidFill>
                  <a:srgbClr val="F2F2F2"/>
                </a:solidFill>
              </a:rPr>
              <a:t>o</a:t>
            </a:r>
            <a:r>
              <a:rPr dirty="0" spc="-555">
                <a:solidFill>
                  <a:srgbClr val="F2F2F2"/>
                </a:solidFill>
              </a:rPr>
              <a:t>t</a:t>
            </a:r>
            <a:r>
              <a:rPr dirty="0" spc="-910">
                <a:solidFill>
                  <a:srgbClr val="F2F2F2"/>
                </a:solidFill>
              </a:rPr>
              <a:t>a</a:t>
            </a:r>
            <a:r>
              <a:rPr dirty="0" spc="-575">
                <a:solidFill>
                  <a:srgbClr val="F2F2F2"/>
                </a:solidFill>
              </a:rPr>
              <a:t> </a:t>
            </a:r>
            <a:r>
              <a:rPr dirty="0" spc="-565">
                <a:solidFill>
                  <a:srgbClr val="F2F2F2"/>
                </a:solidFill>
              </a:rPr>
              <a:t>E</a:t>
            </a:r>
            <a:r>
              <a:rPr dirty="0" spc="-1040">
                <a:solidFill>
                  <a:srgbClr val="F2F2F2"/>
                </a:solidFill>
              </a:rPr>
              <a:t>x</a:t>
            </a:r>
            <a:r>
              <a:rPr dirty="0" spc="-635">
                <a:solidFill>
                  <a:srgbClr val="F2F2F2"/>
                </a:solidFill>
              </a:rPr>
              <a:t>p</a:t>
            </a:r>
            <a:r>
              <a:rPr dirty="0" spc="-650">
                <a:solidFill>
                  <a:srgbClr val="F2F2F2"/>
                </a:solidFill>
              </a:rPr>
              <a:t>o</a:t>
            </a:r>
            <a:r>
              <a:rPr dirty="0" spc="-810">
                <a:solidFill>
                  <a:srgbClr val="F2F2F2"/>
                </a:solidFill>
              </a:rPr>
              <a:t>n</a:t>
            </a:r>
            <a:r>
              <a:rPr dirty="0" spc="-585">
                <a:solidFill>
                  <a:srgbClr val="F2F2F2"/>
                </a:solidFill>
              </a:rPr>
              <a:t>e</a:t>
            </a:r>
            <a:r>
              <a:rPr dirty="0" spc="-810">
                <a:solidFill>
                  <a:srgbClr val="F2F2F2"/>
                </a:solidFill>
              </a:rPr>
              <a:t>n</a:t>
            </a:r>
            <a:r>
              <a:rPr dirty="0" spc="-555">
                <a:solidFill>
                  <a:srgbClr val="F2F2F2"/>
                </a:solidFill>
              </a:rPr>
              <a:t>t</a:t>
            </a:r>
            <a:r>
              <a:rPr dirty="0" spc="-565">
                <a:solidFill>
                  <a:srgbClr val="F2F2F2"/>
                </a:solidFill>
              </a:rPr>
              <a:t>i</a:t>
            </a:r>
            <a:r>
              <a:rPr dirty="0" spc="-915">
                <a:solidFill>
                  <a:srgbClr val="F2F2F2"/>
                </a:solidFill>
              </a:rPr>
              <a:t>a</a:t>
            </a:r>
            <a:r>
              <a:rPr dirty="0" spc="-500">
                <a:solidFill>
                  <a:srgbClr val="F2F2F2"/>
                </a:solidFill>
              </a:rPr>
              <a:t>l</a:t>
            </a:r>
            <a:r>
              <a:rPr dirty="0" spc="-575">
                <a:solidFill>
                  <a:srgbClr val="F2F2F2"/>
                </a:solidFill>
              </a:rPr>
              <a:t> </a:t>
            </a:r>
            <a:r>
              <a:rPr dirty="0" spc="-509">
                <a:solidFill>
                  <a:srgbClr val="F2F2F2"/>
                </a:solidFill>
              </a:rPr>
              <a:t>F</a:t>
            </a:r>
            <a:r>
              <a:rPr dirty="0" spc="-915">
                <a:solidFill>
                  <a:srgbClr val="F2F2F2"/>
                </a:solidFill>
              </a:rPr>
              <a:t>a</a:t>
            </a:r>
            <a:r>
              <a:rPr dirty="0" spc="-1425">
                <a:solidFill>
                  <a:srgbClr val="F2F2F2"/>
                </a:solidFill>
              </a:rPr>
              <a:t>m</a:t>
            </a:r>
            <a:r>
              <a:rPr dirty="0" spc="-565">
                <a:solidFill>
                  <a:srgbClr val="F2F2F2"/>
                </a:solidFill>
              </a:rPr>
              <a:t>i</a:t>
            </a:r>
            <a:r>
              <a:rPr dirty="0" spc="-500">
                <a:solidFill>
                  <a:srgbClr val="F2F2F2"/>
                </a:solidFill>
              </a:rPr>
              <a:t>l</a:t>
            </a:r>
            <a:r>
              <a:rPr dirty="0" spc="-855">
                <a:solidFill>
                  <a:srgbClr val="F2F2F2"/>
                </a:solidFill>
              </a:rPr>
              <a:t>y</a:t>
            </a:r>
          </a:p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dirty="0" sz="4000" spc="-40" b="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4000" spc="-185" b="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375" b="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4000" spc="-295" b="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4000" spc="-365" b="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675" b="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4000" spc="-365" b="0">
                <a:solidFill>
                  <a:srgbClr val="F2F2F2"/>
                </a:solidFill>
                <a:latin typeface="Verdana"/>
                <a:cs typeface="Verdana"/>
              </a:rPr>
              <a:t>aa</a:t>
            </a:r>
            <a:r>
              <a:rPr dirty="0" sz="4000" spc="-315" b="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355" b="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175" b="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505" b="0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4000" spc="-160" b="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4000" spc="-190" b="0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4000" spc="-265" b="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185" b="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265" b="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250" b="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4000" spc="-215" b="0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4000" spc="-365" b="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225" b="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4000" spc="-355" b="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5" b="0">
                <a:solidFill>
                  <a:srgbClr val="F2F2F2"/>
                </a:solidFill>
                <a:latin typeface="Verdana"/>
                <a:cs typeface="Verdana"/>
              </a:rPr>
              <a:t>F</a:t>
            </a:r>
            <a:r>
              <a:rPr dirty="0" sz="4000" spc="-365" b="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675" b="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4000" spc="-215" b="0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4000" spc="-175" b="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4000" spc="-475" b="0">
                <a:solidFill>
                  <a:srgbClr val="F2F2F2"/>
                </a:solidFill>
                <a:latin typeface="Verdana"/>
                <a:cs typeface="Verdana"/>
              </a:rPr>
              <a:t>y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92140" y="3689738"/>
            <a:ext cx="230378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0">
                <a:solidFill>
                  <a:srgbClr val="F2F2F2"/>
                </a:solidFill>
                <a:latin typeface="Verdana"/>
                <a:cs typeface="Verdana"/>
              </a:rPr>
              <a:t>F</a:t>
            </a:r>
            <a:r>
              <a:rPr dirty="0" sz="3500" spc="-59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55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3500" spc="-825">
                <a:solidFill>
                  <a:srgbClr val="F2F2F2"/>
                </a:solidFill>
                <a:latin typeface="Verdana"/>
                <a:cs typeface="Verdana"/>
              </a:rPr>
              <a:t>~</a:t>
            </a:r>
            <a:r>
              <a:rPr dirty="0" sz="3500" spc="-3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515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500" spc="-140">
                <a:solidFill>
                  <a:srgbClr val="F2F2F2"/>
                </a:solidFill>
                <a:latin typeface="Lucida Sans Unicode"/>
                <a:cs typeface="Lucida Sans Unicode"/>
              </a:rPr>
              <a:t>λ</a:t>
            </a:r>
            <a:r>
              <a:rPr dirty="0" sz="3500" spc="-560">
                <a:solidFill>
                  <a:srgbClr val="F2F2F2"/>
                </a:solidFill>
                <a:latin typeface="Verdana"/>
                <a:cs typeface="Verdana"/>
              </a:rPr>
              <a:t>)</a:t>
            </a:r>
            <a:endParaRPr sz="35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2793970" cy="39714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75190" y="1981254"/>
            <a:ext cx="11337925" cy="4342130"/>
          </a:xfrm>
          <a:prstGeom prst="rect">
            <a:avLst/>
          </a:prstGeom>
        </p:spPr>
        <p:txBody>
          <a:bodyPr wrap="square" lIns="0" tIns="154305" rIns="0" bIns="0" rtlCol="0" vert="horz">
            <a:spAutoFit/>
          </a:bodyPr>
          <a:lstStyle/>
          <a:p>
            <a:pPr algn="ctr" marL="12700" marR="5080" indent="-635">
              <a:lnSpc>
                <a:spcPts val="10990"/>
              </a:lnSpc>
              <a:spcBef>
                <a:spcPts val="1215"/>
              </a:spcBef>
            </a:pPr>
            <a:r>
              <a:rPr dirty="0" sz="10000" spc="-1125" b="1">
                <a:latin typeface="Verdana"/>
                <a:cs typeface="Verdana"/>
              </a:rPr>
              <a:t>V</a:t>
            </a:r>
            <a:r>
              <a:rPr dirty="0" sz="10000" spc="-1425" b="1">
                <a:latin typeface="Verdana"/>
                <a:cs typeface="Verdana"/>
              </a:rPr>
              <a:t>a</a:t>
            </a:r>
            <a:r>
              <a:rPr dirty="0" sz="10000" spc="-1330" b="1">
                <a:latin typeface="Verdana"/>
                <a:cs typeface="Verdana"/>
              </a:rPr>
              <a:t>r</a:t>
            </a:r>
            <a:r>
              <a:rPr dirty="0" sz="10000" spc="-885" b="1">
                <a:latin typeface="Verdana"/>
                <a:cs typeface="Verdana"/>
              </a:rPr>
              <a:t>i</a:t>
            </a:r>
            <a:r>
              <a:rPr dirty="0" sz="10000" spc="-1425" b="1">
                <a:latin typeface="Verdana"/>
                <a:cs typeface="Verdana"/>
              </a:rPr>
              <a:t>a</a:t>
            </a:r>
            <a:r>
              <a:rPr dirty="0" sz="10000" spc="-940" b="1">
                <a:latin typeface="Verdana"/>
                <a:cs typeface="Verdana"/>
              </a:rPr>
              <a:t>b</a:t>
            </a:r>
            <a:r>
              <a:rPr dirty="0" sz="10000" spc="-910" b="1">
                <a:latin typeface="Verdana"/>
                <a:cs typeface="Verdana"/>
              </a:rPr>
              <a:t>e</a:t>
            </a:r>
            <a:r>
              <a:rPr dirty="0" sz="10000" spc="-780" b="1">
                <a:latin typeface="Verdana"/>
                <a:cs typeface="Verdana"/>
              </a:rPr>
              <a:t>l</a:t>
            </a:r>
            <a:r>
              <a:rPr dirty="0" sz="10000" spc="-900" b="1">
                <a:latin typeface="Verdana"/>
                <a:cs typeface="Verdana"/>
              </a:rPr>
              <a:t> </a:t>
            </a:r>
            <a:r>
              <a:rPr dirty="0" sz="10000" spc="-1470" b="1">
                <a:latin typeface="Verdana"/>
                <a:cs typeface="Verdana"/>
              </a:rPr>
              <a:t>R</a:t>
            </a:r>
            <a:r>
              <a:rPr dirty="0" sz="10000" spc="-1425" b="1">
                <a:latin typeface="Verdana"/>
                <a:cs typeface="Verdana"/>
              </a:rPr>
              <a:t>a</a:t>
            </a:r>
            <a:r>
              <a:rPr dirty="0" sz="10000" spc="-1260" b="1">
                <a:latin typeface="Verdana"/>
                <a:cs typeface="Verdana"/>
              </a:rPr>
              <a:t>n</a:t>
            </a:r>
            <a:r>
              <a:rPr dirty="0" sz="10000" spc="-940" b="1">
                <a:latin typeface="Verdana"/>
                <a:cs typeface="Verdana"/>
              </a:rPr>
              <a:t>d</a:t>
            </a:r>
            <a:r>
              <a:rPr dirty="0" sz="10000" spc="-1015" b="1">
                <a:latin typeface="Verdana"/>
                <a:cs typeface="Verdana"/>
              </a:rPr>
              <a:t>o</a:t>
            </a:r>
            <a:r>
              <a:rPr dirty="0" sz="10000" spc="-1215" b="1">
                <a:latin typeface="Verdana"/>
                <a:cs typeface="Verdana"/>
              </a:rPr>
              <a:t>m  </a:t>
            </a:r>
            <a:r>
              <a:rPr dirty="0" sz="10000" spc="-940" b="1">
                <a:latin typeface="Verdana"/>
                <a:cs typeface="Verdana"/>
              </a:rPr>
              <a:t>d</a:t>
            </a:r>
            <a:r>
              <a:rPr dirty="0" sz="10000" spc="-885" b="1">
                <a:latin typeface="Verdana"/>
                <a:cs typeface="Verdana"/>
              </a:rPr>
              <a:t>i</a:t>
            </a:r>
            <a:r>
              <a:rPr dirty="0" sz="10000" spc="-1220" b="1">
                <a:latin typeface="Verdana"/>
                <a:cs typeface="Verdana"/>
              </a:rPr>
              <a:t>s</a:t>
            </a:r>
            <a:r>
              <a:rPr dirty="0" sz="10000" spc="-1535" b="1">
                <a:latin typeface="Verdana"/>
                <a:cs typeface="Verdana"/>
              </a:rPr>
              <a:t>k</a:t>
            </a:r>
            <a:r>
              <a:rPr dirty="0" sz="10000" spc="-1330" b="1">
                <a:latin typeface="Verdana"/>
                <a:cs typeface="Verdana"/>
              </a:rPr>
              <a:t>r</a:t>
            </a:r>
            <a:r>
              <a:rPr dirty="0" sz="10000" spc="-885" b="1">
                <a:latin typeface="Verdana"/>
                <a:cs typeface="Verdana"/>
              </a:rPr>
              <a:t>i</a:t>
            </a:r>
            <a:r>
              <a:rPr dirty="0" sz="10000" spc="-860" b="1">
                <a:latin typeface="Verdana"/>
                <a:cs typeface="Verdana"/>
              </a:rPr>
              <a:t>t</a:t>
            </a:r>
            <a:r>
              <a:rPr dirty="0" sz="10000" spc="-900" b="1">
                <a:latin typeface="Verdana"/>
                <a:cs typeface="Verdana"/>
              </a:rPr>
              <a:t> </a:t>
            </a:r>
            <a:r>
              <a:rPr dirty="0" sz="10000" spc="-1235" b="1">
                <a:latin typeface="Verdana"/>
                <a:cs typeface="Verdana"/>
              </a:rPr>
              <a:t>B</a:t>
            </a:r>
            <a:r>
              <a:rPr dirty="0" sz="10000" spc="-910" b="1">
                <a:latin typeface="Verdana"/>
                <a:cs typeface="Verdana"/>
              </a:rPr>
              <a:t>e</a:t>
            </a:r>
            <a:r>
              <a:rPr dirty="0" sz="10000" spc="-1330" b="1">
                <a:latin typeface="Verdana"/>
                <a:cs typeface="Verdana"/>
              </a:rPr>
              <a:t>r</a:t>
            </a:r>
            <a:r>
              <a:rPr dirty="0" sz="10000" spc="-940" b="1">
                <a:latin typeface="Verdana"/>
                <a:cs typeface="Verdana"/>
              </a:rPr>
              <a:t>d</a:t>
            </a:r>
            <a:r>
              <a:rPr dirty="0" sz="10000" spc="-885" b="1">
                <a:latin typeface="Verdana"/>
                <a:cs typeface="Verdana"/>
              </a:rPr>
              <a:t>i</a:t>
            </a:r>
            <a:r>
              <a:rPr dirty="0" sz="10000" spc="-1220" b="1">
                <a:latin typeface="Verdana"/>
                <a:cs typeface="Verdana"/>
              </a:rPr>
              <a:t>s</a:t>
            </a:r>
            <a:r>
              <a:rPr dirty="0" sz="10000" spc="-865" b="1">
                <a:latin typeface="Verdana"/>
                <a:cs typeface="Verdana"/>
              </a:rPr>
              <a:t>t</a:t>
            </a:r>
            <a:r>
              <a:rPr dirty="0" sz="10000" spc="-1330" b="1">
                <a:latin typeface="Verdana"/>
                <a:cs typeface="Verdana"/>
              </a:rPr>
              <a:t>r</a:t>
            </a:r>
            <a:r>
              <a:rPr dirty="0" sz="10000" spc="-885" b="1">
                <a:latin typeface="Verdana"/>
                <a:cs typeface="Verdana"/>
              </a:rPr>
              <a:t>i</a:t>
            </a:r>
            <a:r>
              <a:rPr dirty="0" sz="10000" spc="-940" b="1">
                <a:latin typeface="Verdana"/>
                <a:cs typeface="Verdana"/>
              </a:rPr>
              <a:t>b</a:t>
            </a:r>
            <a:r>
              <a:rPr dirty="0" sz="10000" spc="-1260" b="1">
                <a:latin typeface="Verdana"/>
                <a:cs typeface="Verdana"/>
              </a:rPr>
              <a:t>u</a:t>
            </a:r>
            <a:r>
              <a:rPr dirty="0" sz="10000" spc="-1220" b="1">
                <a:latin typeface="Verdana"/>
                <a:cs typeface="Verdana"/>
              </a:rPr>
              <a:t>s</a:t>
            </a:r>
            <a:r>
              <a:rPr dirty="0" sz="10000" spc="-880" b="1">
                <a:latin typeface="Verdana"/>
                <a:cs typeface="Verdana"/>
              </a:rPr>
              <a:t>i  </a:t>
            </a:r>
            <a:r>
              <a:rPr dirty="0" sz="10000" spc="-1115" b="1">
                <a:latin typeface="Verdana"/>
                <a:cs typeface="Verdana"/>
              </a:rPr>
              <a:t>Multinomial</a:t>
            </a:r>
            <a:endParaRPr sz="1000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4777" y="6512676"/>
            <a:ext cx="3473221" cy="377432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2771775" cy="2943860"/>
            <a:chOff x="0" y="0"/>
            <a:chExt cx="2771775" cy="29438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102121" cy="2943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982" y="568830"/>
              <a:ext cx="2522176" cy="141152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42240" marR="5080" indent="-130175">
              <a:lnSpc>
                <a:spcPct val="101800"/>
              </a:lnSpc>
              <a:spcBef>
                <a:spcPts val="20"/>
              </a:spcBef>
            </a:pPr>
            <a:r>
              <a:rPr dirty="0" spc="-330"/>
              <a:t>Suatu</a:t>
            </a:r>
            <a:r>
              <a:rPr dirty="0" spc="-400"/>
              <a:t> </a:t>
            </a:r>
            <a:r>
              <a:rPr dirty="0" spc="-240"/>
              <a:t>percobaan</a:t>
            </a:r>
            <a:r>
              <a:rPr dirty="0" spc="-395"/>
              <a:t> </a:t>
            </a:r>
            <a:r>
              <a:rPr dirty="0" spc="-325"/>
              <a:t>yang</a:t>
            </a:r>
            <a:r>
              <a:rPr dirty="0" spc="445"/>
              <a:t> </a:t>
            </a:r>
            <a:r>
              <a:rPr dirty="0" spc="-360"/>
              <a:t>memiliki</a:t>
            </a:r>
            <a:r>
              <a:rPr dirty="0" spc="-400"/>
              <a:t> </a:t>
            </a:r>
            <a:r>
              <a:rPr dirty="0" spc="-215"/>
              <a:t>lebih</a:t>
            </a:r>
            <a:r>
              <a:rPr dirty="0" spc="-395"/>
              <a:t> </a:t>
            </a:r>
            <a:r>
              <a:rPr dirty="0" spc="-290"/>
              <a:t>dari</a:t>
            </a:r>
            <a:r>
              <a:rPr dirty="0" spc="-395"/>
              <a:t> </a:t>
            </a:r>
            <a:r>
              <a:rPr dirty="0" spc="-270"/>
              <a:t>dua</a:t>
            </a:r>
            <a:r>
              <a:rPr dirty="0" spc="-395"/>
              <a:t> </a:t>
            </a:r>
            <a:r>
              <a:rPr dirty="0" spc="-345"/>
              <a:t>kemungkinan</a:t>
            </a:r>
            <a:r>
              <a:rPr dirty="0" spc="-400"/>
              <a:t> </a:t>
            </a:r>
            <a:r>
              <a:rPr dirty="0" spc="-275"/>
              <a:t>hasil </a:t>
            </a:r>
            <a:r>
              <a:rPr dirty="0" spc="-1215"/>
              <a:t> </a:t>
            </a:r>
            <a:r>
              <a:rPr dirty="0" spc="-465"/>
              <a:t>maka</a:t>
            </a:r>
            <a:r>
              <a:rPr dirty="0" spc="-400"/>
              <a:t> </a:t>
            </a:r>
            <a:r>
              <a:rPr dirty="0" spc="-240"/>
              <a:t>percobaan</a:t>
            </a:r>
            <a:r>
              <a:rPr dirty="0" spc="-395"/>
              <a:t> </a:t>
            </a:r>
            <a:r>
              <a:rPr dirty="0" spc="-260"/>
              <a:t>tersebut</a:t>
            </a:r>
            <a:r>
              <a:rPr dirty="0" spc="-395"/>
              <a:t> </a:t>
            </a:r>
            <a:r>
              <a:rPr dirty="0" spc="-375"/>
              <a:t>akan</a:t>
            </a:r>
            <a:r>
              <a:rPr dirty="0" spc="-395"/>
              <a:t> </a:t>
            </a:r>
            <a:r>
              <a:rPr dirty="0" spc="-320"/>
              <a:t>mengikuti</a:t>
            </a:r>
            <a:r>
              <a:rPr dirty="0" spc="-400"/>
              <a:t> </a:t>
            </a:r>
            <a:r>
              <a:rPr dirty="0" spc="-285"/>
              <a:t>Distribusi</a:t>
            </a:r>
            <a:r>
              <a:rPr dirty="0" spc="-395"/>
              <a:t> </a:t>
            </a:r>
            <a:r>
              <a:rPr dirty="0" spc="-300"/>
              <a:t>Multinomial.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5967630" y="188615"/>
            <a:ext cx="1953895" cy="1017905"/>
            <a:chOff x="15967630" y="188615"/>
            <a:chExt cx="1953895" cy="101790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68890" y="188615"/>
              <a:ext cx="952499" cy="10001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7630" y="206141"/>
              <a:ext cx="1000124" cy="100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883679" y="0"/>
            <a:ext cx="5404485" cy="5529580"/>
            <a:chOff x="12883679" y="0"/>
            <a:chExt cx="5404485" cy="5529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83679" y="0"/>
              <a:ext cx="5404319" cy="55295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09940" y="276696"/>
              <a:ext cx="1953498" cy="100012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71352" y="5398597"/>
            <a:ext cx="2752090" cy="367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3000" spc="-35" b="1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3000" spc="-27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38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265" b="1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365" b="1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000" spc="-270" b="1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55" b="1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000" spc="-27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459" b="1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000" spc="-275" b="1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000" spc="-400" b="1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000" spc="-450" b="1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dirty="0" sz="3000" spc="-430" b="1">
                <a:solidFill>
                  <a:srgbClr val="FFFFFF"/>
                </a:solidFill>
                <a:latin typeface="Verdana"/>
                <a:cs typeface="Verdana"/>
              </a:rPr>
              <a:t>aa</a:t>
            </a:r>
            <a:r>
              <a:rPr dirty="0" sz="3000" spc="-380" b="1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3000">
              <a:latin typeface="Verdana"/>
              <a:cs typeface="Verdana"/>
            </a:endParaRPr>
          </a:p>
          <a:p>
            <a:pPr algn="ctr" marL="301625" marR="294005">
              <a:lnSpc>
                <a:spcPct val="233300"/>
              </a:lnSpc>
            </a:pPr>
            <a:r>
              <a:rPr dirty="0" sz="3000" spc="-35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000" spc="-3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2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000" spc="-3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29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23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000" spc="-31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000" spc="-17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000" spc="-35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000" spc="-26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000" spc="-20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000" spc="-204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3000" spc="-254">
                <a:solidFill>
                  <a:srgbClr val="FFFFFF"/>
                </a:solidFill>
                <a:latin typeface="Verdana"/>
                <a:cs typeface="Verdana"/>
              </a:rPr>
              <a:t>Konsultan </a:t>
            </a:r>
            <a:r>
              <a:rPr dirty="0" sz="3000" spc="-2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254">
                <a:solidFill>
                  <a:srgbClr val="FFFFFF"/>
                </a:solidFill>
                <a:latin typeface="Verdana"/>
                <a:cs typeface="Verdana"/>
              </a:rPr>
              <a:t>Lainnya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2043" y="5398597"/>
            <a:ext cx="342265" cy="367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3000" spc="-400" b="1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000" spc="-1000" b="1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900">
              <a:latin typeface="Verdana"/>
              <a:cs typeface="Verdana"/>
            </a:endParaRPr>
          </a:p>
          <a:p>
            <a:pPr marL="107950">
              <a:lnSpc>
                <a:spcPct val="100000"/>
              </a:lnSpc>
            </a:pPr>
            <a:r>
              <a:rPr dirty="0" sz="3000" spc="-919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900">
              <a:latin typeface="Verdana"/>
              <a:cs typeface="Verdana"/>
            </a:endParaRPr>
          </a:p>
          <a:p>
            <a:pPr marL="56515">
              <a:lnSpc>
                <a:spcPct val="100000"/>
              </a:lnSpc>
            </a:pPr>
            <a:r>
              <a:rPr dirty="0" sz="3000" spc="-114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900">
              <a:latin typeface="Verdana"/>
              <a:cs typeface="Verdana"/>
            </a:endParaRPr>
          </a:p>
          <a:p>
            <a:pPr marL="56515">
              <a:lnSpc>
                <a:spcPct val="100000"/>
              </a:lnSpc>
            </a:pPr>
            <a:r>
              <a:rPr dirty="0" sz="3000" spc="-114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42208" y="5398597"/>
            <a:ext cx="405765" cy="367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3000" spc="-400" b="1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3000" spc="-495" b="1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3000" spc="-114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3000" spc="-919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9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3000" spc="-114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93830" y="5398597"/>
            <a:ext cx="1598295" cy="36766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3000" spc="-480" b="1">
                <a:solidFill>
                  <a:srgbClr val="FFFFFF"/>
                </a:solidFill>
                <a:latin typeface="Verdana"/>
                <a:cs typeface="Verdana"/>
              </a:rPr>
              <a:t>P(.)</a:t>
            </a:r>
            <a:endParaRPr sz="3000">
              <a:latin typeface="Verdana"/>
              <a:cs typeface="Verdana"/>
            </a:endParaRPr>
          </a:p>
          <a:p>
            <a:pPr algn="ctr" marL="589280" marR="581660" indent="-635">
              <a:lnSpc>
                <a:spcPct val="233300"/>
              </a:lnSpc>
            </a:pPr>
            <a:r>
              <a:rPr dirty="0" sz="3000" spc="-540">
                <a:solidFill>
                  <a:srgbClr val="FFFFFF"/>
                </a:solidFill>
                <a:latin typeface="Verdana"/>
                <a:cs typeface="Verdana"/>
              </a:rPr>
              <a:t>p1 </a:t>
            </a:r>
            <a:r>
              <a:rPr dirty="0" sz="3000" spc="-5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000" spc="-325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3000" spc="-919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3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95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dirty="0" sz="3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000" spc="-919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3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345">
                <a:solidFill>
                  <a:srgbClr val="FFFFFF"/>
                </a:solidFill>
                <a:latin typeface="Verdana"/>
                <a:cs typeface="Verdana"/>
              </a:rPr>
              <a:t>–</a:t>
            </a:r>
            <a:r>
              <a:rPr dirty="0" sz="3000" spc="-3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000" spc="-16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000" spc="-325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42974" y="5112854"/>
            <a:ext cx="11367135" cy="4238625"/>
          </a:xfrm>
          <a:custGeom>
            <a:avLst/>
            <a:gdLst/>
            <a:ahLst/>
            <a:cxnLst/>
            <a:rect l="l" t="t" r="r" b="b"/>
            <a:pathLst>
              <a:path w="11367135" h="4238625">
                <a:moveTo>
                  <a:pt x="11366513" y="0"/>
                </a:moveTo>
                <a:lnTo>
                  <a:pt x="7933322" y="0"/>
                </a:lnTo>
                <a:lnTo>
                  <a:pt x="6071159" y="0"/>
                </a:lnTo>
                <a:lnTo>
                  <a:pt x="4208996" y="0"/>
                </a:lnTo>
                <a:lnTo>
                  <a:pt x="0" y="0"/>
                </a:lnTo>
                <a:lnTo>
                  <a:pt x="0" y="4238625"/>
                </a:lnTo>
                <a:lnTo>
                  <a:pt x="4208996" y="4238625"/>
                </a:lnTo>
                <a:lnTo>
                  <a:pt x="6071159" y="4238625"/>
                </a:lnTo>
                <a:lnTo>
                  <a:pt x="7933322" y="4238625"/>
                </a:lnTo>
                <a:lnTo>
                  <a:pt x="11366513" y="4238625"/>
                </a:lnTo>
                <a:lnTo>
                  <a:pt x="113665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028700" y="5084272"/>
          <a:ext cx="11409680" cy="4295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08780"/>
                <a:gridCol w="1861820"/>
                <a:gridCol w="1861820"/>
                <a:gridCol w="3432810"/>
              </a:tblGrid>
              <a:tr h="1066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1066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1066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10667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8374225"/>
            <a:ext cx="1676321" cy="177164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859994" y="5084335"/>
            <a:ext cx="311150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70" b="1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395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2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300" b="1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22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70" b="1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275" b="1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395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275" b="1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29" b="1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2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54" b="1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2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45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440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26965" y="5617659"/>
            <a:ext cx="2167255" cy="1263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6400" marR="5080" indent="-394335">
              <a:lnSpc>
                <a:spcPct val="116100"/>
              </a:lnSpc>
              <a:spcBef>
                <a:spcPts val="95"/>
              </a:spcBef>
              <a:tabLst>
                <a:tab pos="770255" algn="l"/>
              </a:tabLst>
            </a:pPr>
            <a:r>
              <a:rPr dirty="0" sz="3500" spc="-409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1075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3500">
                <a:solidFill>
                  <a:srgbClr val="F2F2F2"/>
                </a:solidFill>
                <a:latin typeface="Verdana"/>
                <a:cs typeface="Verdana"/>
              </a:rPr>
              <a:t>	</a:t>
            </a:r>
            <a:r>
              <a:rPr dirty="0" sz="3500" spc="-15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15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195">
                <a:solidFill>
                  <a:srgbClr val="F2F2F2"/>
                </a:solidFill>
                <a:latin typeface="Verdana"/>
                <a:cs typeface="Verdana"/>
              </a:rPr>
              <a:t>n  </a:t>
            </a:r>
            <a:r>
              <a:rPr dirty="0" sz="3500" spc="-409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43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59994" y="5617659"/>
            <a:ext cx="2442210" cy="3121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95"/>
              </a:spcBef>
            </a:pP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Mahasiswa 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14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33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59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195">
                <a:solidFill>
                  <a:srgbClr val="F2F2F2"/>
                </a:solidFill>
                <a:latin typeface="Verdana"/>
                <a:cs typeface="Verdana"/>
              </a:rPr>
              <a:t>n  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10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30">
                <a:solidFill>
                  <a:srgbClr val="F2F2F2"/>
                </a:solidFill>
                <a:latin typeface="Verdana"/>
                <a:cs typeface="Verdana"/>
              </a:rPr>
              <a:t>2</a:t>
            </a:r>
            <a:r>
              <a:rPr dirty="0" sz="3500" spc="-90">
                <a:solidFill>
                  <a:srgbClr val="F2F2F2"/>
                </a:solidFill>
                <a:latin typeface="Verdana"/>
                <a:cs typeface="Verdana"/>
              </a:rPr>
              <a:t>0</a:t>
            </a:r>
            <a:r>
              <a:rPr dirty="0" sz="3500" spc="-330">
                <a:solidFill>
                  <a:srgbClr val="F2F2F2"/>
                </a:solidFill>
                <a:latin typeface="Verdana"/>
                <a:cs typeface="Verdana"/>
              </a:rPr>
              <a:t>2</a:t>
            </a:r>
            <a:r>
              <a:rPr dirty="0" sz="3500" spc="-254">
                <a:solidFill>
                  <a:srgbClr val="F2F2F2"/>
                </a:solidFill>
                <a:latin typeface="Verdana"/>
                <a:cs typeface="Verdana"/>
              </a:rPr>
              <a:t>3  </a:t>
            </a:r>
            <a:r>
              <a:rPr dirty="0" sz="3500" spc="-470" b="1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275" b="1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380" b="1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300" b="1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310" b="1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440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22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35" b="1">
                <a:solidFill>
                  <a:srgbClr val="F2F2F2"/>
                </a:solidFill>
                <a:latin typeface="Verdana"/>
                <a:cs typeface="Verdana"/>
              </a:rPr>
              <a:t>Y  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Bidang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565287" y="8179960"/>
            <a:ext cx="192913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4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43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33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430">
                <a:solidFill>
                  <a:srgbClr val="F2F2F2"/>
                </a:solidFill>
                <a:latin typeface="Verdana"/>
                <a:cs typeface="Verdana"/>
              </a:rPr>
              <a:t>j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aa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59994" y="8799085"/>
            <a:ext cx="345503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515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500" spc="-43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15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04">
                <a:solidFill>
                  <a:srgbClr val="F2F2F2"/>
                </a:solidFill>
                <a:latin typeface="Verdana"/>
                <a:cs typeface="Verdana"/>
              </a:rPr>
              <a:t>f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59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195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28234" y="498506"/>
            <a:ext cx="812990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"/>
              <a:t>C</a:t>
            </a:r>
            <a:r>
              <a:rPr dirty="0" spc="-650"/>
              <a:t>o</a:t>
            </a:r>
            <a:r>
              <a:rPr dirty="0" spc="-810"/>
              <a:t>n</a:t>
            </a:r>
            <a:r>
              <a:rPr dirty="0" spc="-555"/>
              <a:t>t</a:t>
            </a:r>
            <a:r>
              <a:rPr dirty="0" spc="-650"/>
              <a:t>o</a:t>
            </a:r>
            <a:r>
              <a:rPr dirty="0" spc="-775"/>
              <a:t>h</a:t>
            </a:r>
            <a:r>
              <a:rPr dirty="0" spc="-575"/>
              <a:t> </a:t>
            </a:r>
            <a:r>
              <a:rPr dirty="0" spc="-944"/>
              <a:t>R</a:t>
            </a:r>
            <a:r>
              <a:rPr dirty="0" spc="-585"/>
              <a:t>e</a:t>
            </a:r>
            <a:r>
              <a:rPr dirty="0" spc="-915"/>
              <a:t>a</a:t>
            </a:r>
            <a:r>
              <a:rPr dirty="0" spc="-500"/>
              <a:t>l</a:t>
            </a:r>
            <a:r>
              <a:rPr dirty="0" spc="-575"/>
              <a:t> </a:t>
            </a:r>
            <a:r>
              <a:rPr dirty="0" spc="-605"/>
              <a:t>d</a:t>
            </a:r>
            <a:r>
              <a:rPr dirty="0" spc="-915"/>
              <a:t>a</a:t>
            </a:r>
            <a:r>
              <a:rPr dirty="0" spc="-805"/>
              <a:t>n</a:t>
            </a:r>
            <a:r>
              <a:rPr dirty="0" spc="-575"/>
              <a:t> </a:t>
            </a:r>
            <a:r>
              <a:rPr dirty="0" spc="-509"/>
              <a:t>F</a:t>
            </a:r>
            <a:r>
              <a:rPr dirty="0" spc="-565"/>
              <a:t>M</a:t>
            </a:r>
            <a:r>
              <a:rPr dirty="0" spc="-755"/>
              <a:t>P</a:t>
            </a: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0934" y="1601277"/>
            <a:ext cx="8401049" cy="181857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0934" y="4071809"/>
            <a:ext cx="9368680" cy="69532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28234" y="3481907"/>
            <a:ext cx="1428750" cy="4889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000" spc="-85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000" spc="-15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000" spc="-48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000" spc="-26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18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000" spc="-29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254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810">
                <a:solidFill>
                  <a:srgbClr val="F2F2F2"/>
                </a:solidFill>
                <a:latin typeface="Verdana"/>
                <a:cs typeface="Verdana"/>
              </a:rPr>
              <a:t>:</a:t>
            </a:r>
            <a:endParaRPr sz="3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10" y="0"/>
            <a:ext cx="2400299" cy="18840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41741" y="1198514"/>
            <a:ext cx="1933383" cy="18363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4101" y="0"/>
            <a:ext cx="2038349" cy="77603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623605" y="4484765"/>
            <a:ext cx="11039475" cy="5802630"/>
            <a:chOff x="3623605" y="4484765"/>
            <a:chExt cx="11039475" cy="5802630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3605" y="4484765"/>
              <a:ext cx="11039474" cy="5333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7678" y="9258300"/>
              <a:ext cx="2305049" cy="102869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743369" y="5967119"/>
            <a:ext cx="1921041" cy="19414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733087"/>
            <a:ext cx="1671961" cy="12382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411" y="8778969"/>
            <a:ext cx="2177943" cy="150802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67630" y="206135"/>
              <a:ext cx="1000124" cy="100012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30268" y="2485407"/>
            <a:ext cx="8827462" cy="119062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8632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80"/>
              </a:spcBef>
            </a:pPr>
            <a:r>
              <a:rPr dirty="0" spc="-565"/>
              <a:t>E</a:t>
            </a:r>
            <a:r>
              <a:rPr dirty="0" spc="-985"/>
              <a:t>k</a:t>
            </a:r>
            <a:r>
              <a:rPr dirty="0" spc="-785"/>
              <a:t>s</a:t>
            </a:r>
            <a:r>
              <a:rPr dirty="0" spc="-635"/>
              <a:t>p</a:t>
            </a:r>
            <a:r>
              <a:rPr dirty="0" spc="-585"/>
              <a:t>e</a:t>
            </a:r>
            <a:r>
              <a:rPr dirty="0" spc="-985"/>
              <a:t>k</a:t>
            </a:r>
            <a:r>
              <a:rPr dirty="0" spc="-555"/>
              <a:t>t</a:t>
            </a:r>
            <a:r>
              <a:rPr dirty="0" spc="-915"/>
              <a:t>a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290"/>
              <a:t>G</a:t>
            </a:r>
            <a:r>
              <a:rPr dirty="0" spc="-915"/>
              <a:t>a</a:t>
            </a:r>
            <a:r>
              <a:rPr dirty="0" spc="-605"/>
              <a:t>b</a:t>
            </a:r>
            <a:r>
              <a:rPr dirty="0" spc="-810"/>
              <a:t>un</a:t>
            </a:r>
            <a:r>
              <a:rPr dirty="0" spc="-685"/>
              <a:t>g</a:t>
            </a:r>
            <a:r>
              <a:rPr dirty="0" spc="-915"/>
              <a:t>a</a:t>
            </a:r>
            <a:r>
              <a:rPr dirty="0" spc="-805"/>
              <a:t>n</a:t>
            </a:r>
          </a:p>
          <a:p>
            <a:pPr algn="ctr">
              <a:lnSpc>
                <a:spcPct val="100000"/>
              </a:lnSpc>
              <a:spcBef>
                <a:spcPts val="645"/>
              </a:spcBef>
            </a:pPr>
            <a:r>
              <a:rPr dirty="0" sz="3500" b="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165" b="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29" b="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180" b="0">
                <a:solidFill>
                  <a:srgbClr val="F2F2F2"/>
                </a:solidFill>
                <a:latin typeface="Verdana"/>
                <a:cs typeface="Verdana"/>
              </a:rPr>
              <a:t>gg</a:t>
            </a:r>
            <a:r>
              <a:rPr dirty="0" sz="3500" spc="-229" b="0">
                <a:solidFill>
                  <a:srgbClr val="F2F2F2"/>
                </a:solidFill>
                <a:latin typeface="Verdana"/>
                <a:cs typeface="Verdana"/>
              </a:rPr>
              <a:t>un</a:t>
            </a:r>
            <a:r>
              <a:rPr dirty="0" sz="3500" spc="-320" b="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434" b="0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320" b="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75" b="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310" b="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b="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70" b="0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3500" spc="-75" b="0">
                <a:solidFill>
                  <a:srgbClr val="F2F2F2"/>
                </a:solidFill>
                <a:latin typeface="Verdana"/>
                <a:cs typeface="Verdana"/>
              </a:rPr>
              <a:t>F</a:t>
            </a:r>
            <a:r>
              <a:rPr dirty="0" sz="3500" spc="-310" b="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20" b="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500" spc="-320" b="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330" b="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229" b="0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310" b="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40" b="0">
                <a:solidFill>
                  <a:srgbClr val="F2F2F2"/>
                </a:solidFill>
                <a:latin typeface="Verdana"/>
                <a:cs typeface="Verdana"/>
              </a:rPr>
              <a:t>Y</a:t>
            </a:r>
            <a:r>
              <a:rPr dirty="0" sz="3500" spc="-1030" b="0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3500" spc="-595" b="0">
                <a:solidFill>
                  <a:srgbClr val="F2F2F2"/>
                </a:solidFill>
                <a:latin typeface="Verdana"/>
                <a:cs typeface="Verdana"/>
              </a:rPr>
              <a:t>,</a:t>
            </a:r>
            <a:r>
              <a:rPr dirty="0" sz="3500" spc="-240" b="0">
                <a:solidFill>
                  <a:srgbClr val="F2F2F2"/>
                </a:solidFill>
                <a:latin typeface="Verdana"/>
                <a:cs typeface="Verdana"/>
              </a:rPr>
              <a:t>Y</a:t>
            </a:r>
            <a:r>
              <a:rPr dirty="0" sz="3500" spc="-375" b="0">
                <a:solidFill>
                  <a:srgbClr val="F2F2F2"/>
                </a:solidFill>
                <a:latin typeface="Verdana"/>
                <a:cs typeface="Verdana"/>
              </a:rPr>
              <a:t>2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0267" y="3792195"/>
            <a:ext cx="424751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5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43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14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43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70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120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un</a:t>
            </a:r>
            <a:r>
              <a:rPr dirty="0" sz="3500" spc="-180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7566" y="7207917"/>
            <a:ext cx="4180433" cy="307908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9940" y="276696"/>
            <a:ext cx="1953498" cy="10001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686901" y="411275"/>
            <a:ext cx="1291399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509" b="1">
                <a:solidFill>
                  <a:srgbClr val="F2F2F2"/>
                </a:solidFill>
                <a:latin typeface="Verdana"/>
                <a:cs typeface="Verdana"/>
              </a:rPr>
              <a:t>F</a:t>
            </a:r>
            <a:r>
              <a:rPr dirty="0" sz="6400" spc="-810" b="1">
                <a:solidFill>
                  <a:srgbClr val="F2F2F2"/>
                </a:solidFill>
                <a:latin typeface="Verdana"/>
                <a:cs typeface="Verdana"/>
              </a:rPr>
              <a:t>un</a:t>
            </a:r>
            <a:r>
              <a:rPr dirty="0" sz="6400" spc="-685" b="1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6400" spc="-785" b="1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6400" spc="-5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6400" spc="-57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6400" spc="-960" b="1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6400" spc="-5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6400" spc="-785" b="1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6400" spc="-555" b="1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6400" spc="-855" b="1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6400" spc="-5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6400" spc="-605" b="1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6400" spc="-810" b="1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6400" spc="-785" b="1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6400" spc="-5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6400" spc="-57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6400" spc="-760" b="1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6400" spc="-585" b="1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6400" spc="-500" b="1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6400" spc="-810" b="1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6400" spc="-91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6400" spc="-810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6400" spc="-680" b="1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6400" spc="-57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6400" spc="-565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6400" spc="-91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6400" spc="-855" b="1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6400" spc="-685" b="1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6400" spc="-5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6400" spc="-810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6400" spc="-91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6400" spc="-500" b="1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endParaRPr sz="6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793970" cy="39714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88094" y="2659210"/>
            <a:ext cx="11911810" cy="629439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882039" y="1722997"/>
            <a:ext cx="5238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45" b="1">
                <a:solidFill>
                  <a:srgbClr val="F2F2F2"/>
                </a:solidFill>
                <a:latin typeface="Verdana"/>
                <a:cs typeface="Verdana"/>
              </a:rPr>
              <a:t>Y</a:t>
            </a:r>
            <a:r>
              <a:rPr dirty="0" sz="4000" spc="-1330" b="1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7566" y="7207920"/>
            <a:ext cx="4180433" cy="30790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9940" y="276698"/>
            <a:ext cx="1953498" cy="10001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86901" y="411275"/>
            <a:ext cx="129139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F</a:t>
            </a:r>
            <a:r>
              <a:rPr dirty="0" spc="-810"/>
              <a:t>un</a:t>
            </a:r>
            <a:r>
              <a:rPr dirty="0" spc="-685"/>
              <a:t>g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960"/>
              <a:t>D</a:t>
            </a:r>
            <a:r>
              <a:rPr dirty="0" spc="-565"/>
              <a:t>i</a:t>
            </a:r>
            <a:r>
              <a:rPr dirty="0" spc="-785"/>
              <a:t>s</a:t>
            </a:r>
            <a:r>
              <a:rPr dirty="0" spc="-555"/>
              <a:t>t</a:t>
            </a:r>
            <a:r>
              <a:rPr dirty="0" spc="-855"/>
              <a:t>r</a:t>
            </a:r>
            <a:r>
              <a:rPr dirty="0" spc="-565"/>
              <a:t>i</a:t>
            </a:r>
            <a:r>
              <a:rPr dirty="0" spc="-605"/>
              <a:t>b</a:t>
            </a:r>
            <a:r>
              <a:rPr dirty="0" spc="-810"/>
              <a:t>u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760"/>
              <a:t>P</a:t>
            </a:r>
            <a:r>
              <a:rPr dirty="0" spc="-585"/>
              <a:t>e</a:t>
            </a:r>
            <a:r>
              <a:rPr dirty="0" spc="-500"/>
              <a:t>l</a:t>
            </a:r>
            <a:r>
              <a:rPr dirty="0" spc="-810"/>
              <a:t>u</a:t>
            </a:r>
            <a:r>
              <a:rPr dirty="0" spc="-915"/>
              <a:t>a</a:t>
            </a:r>
            <a:r>
              <a:rPr dirty="0" spc="-810"/>
              <a:t>n</a:t>
            </a:r>
            <a:r>
              <a:rPr dirty="0" spc="-680"/>
              <a:t>g</a:t>
            </a:r>
            <a:r>
              <a:rPr dirty="0" spc="-575"/>
              <a:t> </a:t>
            </a:r>
            <a:r>
              <a:rPr dirty="0" spc="-565"/>
              <a:t>M</a:t>
            </a:r>
            <a:r>
              <a:rPr dirty="0" spc="-915"/>
              <a:t>a</a:t>
            </a:r>
            <a:r>
              <a:rPr dirty="0" spc="-855"/>
              <a:t>r</a:t>
            </a:r>
            <a:r>
              <a:rPr dirty="0" spc="-685"/>
              <a:t>g</a:t>
            </a:r>
            <a:r>
              <a:rPr dirty="0" spc="-565"/>
              <a:t>i</a:t>
            </a:r>
            <a:r>
              <a:rPr dirty="0" spc="-810"/>
              <a:t>n</a:t>
            </a:r>
            <a:r>
              <a:rPr dirty="0" spc="-915"/>
              <a:t>a</a:t>
            </a:r>
            <a:r>
              <a:rPr dirty="0" spc="-500"/>
              <a:t>l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793970" cy="39714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42796" y="2821572"/>
            <a:ext cx="4400549" cy="158114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43019" y="5034545"/>
            <a:ext cx="8000999" cy="247457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54292" y="8165520"/>
            <a:ext cx="3579414" cy="13811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534184" y="1223855"/>
            <a:ext cx="7219950" cy="1496695"/>
          </a:xfrm>
          <a:prstGeom prst="rect">
            <a:avLst/>
          </a:prstGeom>
        </p:spPr>
        <p:txBody>
          <a:bodyPr wrap="square" lIns="0" tIns="1873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75"/>
              </a:spcBef>
            </a:pPr>
            <a:r>
              <a:rPr dirty="0" sz="4000" spc="-935" b="1">
                <a:solidFill>
                  <a:srgbClr val="F2F2F2"/>
                </a:solidFill>
                <a:latin typeface="Verdana"/>
                <a:cs typeface="Verdana"/>
              </a:rPr>
              <a:t>Y1</a:t>
            </a:r>
            <a:endParaRPr sz="4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205"/>
              </a:spcBef>
            </a:pP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Berdasarkan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25">
                <a:solidFill>
                  <a:srgbClr val="F2F2F2"/>
                </a:solidFill>
                <a:latin typeface="Verdana"/>
                <a:cs typeface="Verdana"/>
              </a:rPr>
              <a:t>Teori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05">
                <a:solidFill>
                  <a:srgbClr val="F2F2F2"/>
                </a:solidFill>
                <a:latin typeface="Verdana"/>
                <a:cs typeface="Verdana"/>
              </a:rPr>
              <a:t>Binomium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40">
                <a:solidFill>
                  <a:srgbClr val="F2F2F2"/>
                </a:solidFill>
                <a:latin typeface="Verdana"/>
                <a:cs typeface="Verdana"/>
              </a:rPr>
              <a:t>Newton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15471" y="7579034"/>
            <a:ext cx="185737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409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10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180">
                <a:solidFill>
                  <a:srgbClr val="F2F2F2"/>
                </a:solidFill>
                <a:latin typeface="Verdana"/>
                <a:cs typeface="Verdana"/>
              </a:rPr>
              <a:t>gg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16116" y="4412308"/>
            <a:ext cx="105600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43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23174" y="1531256"/>
            <a:ext cx="7241540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700"/>
              <a:t>M</a:t>
            </a:r>
            <a:r>
              <a:rPr dirty="0" sz="8000" spc="-730"/>
              <a:t>ee</a:t>
            </a:r>
            <a:r>
              <a:rPr dirty="0" sz="8000" spc="-685"/>
              <a:t>t</a:t>
            </a:r>
            <a:r>
              <a:rPr dirty="0" sz="8000" spc="-720"/>
              <a:t> </a:t>
            </a:r>
            <a:r>
              <a:rPr dirty="0" sz="8000" spc="-775"/>
              <a:t>O</a:t>
            </a:r>
            <a:r>
              <a:rPr dirty="0" sz="8000" spc="-1010"/>
              <a:t>u</a:t>
            </a:r>
            <a:r>
              <a:rPr dirty="0" sz="8000" spc="-1060"/>
              <a:t>r</a:t>
            </a:r>
            <a:r>
              <a:rPr dirty="0" sz="8000" spc="-720"/>
              <a:t> </a:t>
            </a:r>
            <a:r>
              <a:rPr dirty="0" sz="8000" spc="-844"/>
              <a:t>T</a:t>
            </a:r>
            <a:r>
              <a:rPr dirty="0" sz="8000" spc="-730"/>
              <a:t>e</a:t>
            </a:r>
            <a:r>
              <a:rPr dirty="0" sz="8000" spc="-1145"/>
              <a:t>a</a:t>
            </a:r>
            <a:r>
              <a:rPr dirty="0" sz="8000" spc="-1770"/>
              <a:t>m</a:t>
            </a:r>
            <a:endParaRPr sz="8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4777" y="6512675"/>
            <a:ext cx="3473221" cy="37743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2771775" cy="2943860"/>
            <a:chOff x="0" y="0"/>
            <a:chExt cx="2771775" cy="29438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102121" cy="2943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982" y="568830"/>
              <a:ext cx="2522176" cy="1411520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5600" y="3636066"/>
            <a:ext cx="3588891" cy="358887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271377" y="7395076"/>
            <a:ext cx="3617595" cy="104965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3600" spc="-465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600" spc="-520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600" spc="-515" b="1">
                <a:solidFill>
                  <a:srgbClr val="F2F2F2"/>
                </a:solidFill>
                <a:latin typeface="Verdana"/>
                <a:cs typeface="Verdana"/>
              </a:rPr>
              <a:t>z</a:t>
            </a:r>
            <a:r>
              <a:rPr dirty="0" sz="3600" spc="-32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600" spc="-51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600" spc="-32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600" spc="-320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600" spc="-520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600" spc="-440" b="1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3600" spc="-805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600" spc="-459" b="1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600" spc="-345" b="1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600" spc="-520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600" spc="-434" b="1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endParaRPr sz="3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2500" spc="-355">
                <a:solidFill>
                  <a:srgbClr val="F2F2F2"/>
                </a:solidFill>
                <a:latin typeface="Verdana"/>
                <a:cs typeface="Verdana"/>
              </a:rPr>
              <a:t>5003211157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9409" y="3636066"/>
            <a:ext cx="3588892" cy="358887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40406" y="7395076"/>
            <a:ext cx="4826635" cy="1049655"/>
          </a:xfrm>
          <a:prstGeom prst="rect">
            <a:avLst/>
          </a:prstGeom>
        </p:spPr>
        <p:txBody>
          <a:bodyPr wrap="square" lIns="0" tIns="679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dirty="0" sz="3600" spc="-46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600" spc="-560" b="1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600" spc="-345" b="1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600" spc="-520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600" spc="-480" b="1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600" spc="-32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600" spc="-320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600" spc="-520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600" spc="-459" b="1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600" spc="-290" b="1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600" spc="-520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600" spc="-459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600" spc="-51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600" spc="-32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600" spc="-95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600" spc="-345" b="1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600" spc="-484" b="1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600" spc="-520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600" spc="-440" b="1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3600" spc="-32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600" spc="-800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endParaRPr sz="3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dirty="0" sz="2500" spc="-280">
                <a:solidFill>
                  <a:srgbClr val="F2F2F2"/>
                </a:solidFill>
                <a:latin typeface="Verdana"/>
                <a:cs typeface="Verdana"/>
              </a:rPr>
              <a:t>5003211036</a:t>
            </a:r>
            <a:endParaRPr sz="25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7630" y="206135"/>
              <a:ext cx="1000124" cy="100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7566" y="7207920"/>
            <a:ext cx="4180433" cy="30790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9940" y="276695"/>
            <a:ext cx="1953498" cy="10001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8854440" cy="8806180"/>
            <a:chOff x="0" y="0"/>
            <a:chExt cx="8854440" cy="88061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793970" cy="39714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679" y="3160933"/>
              <a:ext cx="8094526" cy="564496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44000" y="5349037"/>
            <a:ext cx="8198296" cy="34568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44000" y="3160933"/>
            <a:ext cx="6216425" cy="186492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2213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F</a:t>
            </a:r>
            <a:r>
              <a:rPr dirty="0" spc="-810"/>
              <a:t>un</a:t>
            </a:r>
            <a:r>
              <a:rPr dirty="0" spc="-685"/>
              <a:t>g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960"/>
              <a:t>D</a:t>
            </a:r>
            <a:r>
              <a:rPr dirty="0" spc="-565"/>
              <a:t>i</a:t>
            </a:r>
            <a:r>
              <a:rPr dirty="0" spc="-785"/>
              <a:t>s</a:t>
            </a:r>
            <a:r>
              <a:rPr dirty="0" spc="-555"/>
              <a:t>t</a:t>
            </a:r>
            <a:r>
              <a:rPr dirty="0" spc="-855"/>
              <a:t>r</a:t>
            </a:r>
            <a:r>
              <a:rPr dirty="0" spc="-565"/>
              <a:t>i</a:t>
            </a:r>
            <a:r>
              <a:rPr dirty="0" spc="-605"/>
              <a:t>b</a:t>
            </a:r>
            <a:r>
              <a:rPr dirty="0" spc="-810"/>
              <a:t>u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760"/>
              <a:t>P</a:t>
            </a:r>
            <a:r>
              <a:rPr dirty="0" spc="-585"/>
              <a:t>e</a:t>
            </a:r>
            <a:r>
              <a:rPr dirty="0" spc="-500"/>
              <a:t>l</a:t>
            </a:r>
            <a:r>
              <a:rPr dirty="0" spc="-810"/>
              <a:t>u</a:t>
            </a:r>
            <a:r>
              <a:rPr dirty="0" spc="-915"/>
              <a:t>a</a:t>
            </a:r>
            <a:r>
              <a:rPr dirty="0" spc="-810"/>
              <a:t>n</a:t>
            </a:r>
            <a:r>
              <a:rPr dirty="0" spc="-680"/>
              <a:t>g</a:t>
            </a:r>
            <a:r>
              <a:rPr dirty="0" spc="-575"/>
              <a:t> </a:t>
            </a:r>
            <a:r>
              <a:rPr dirty="0" spc="-565"/>
              <a:t>M</a:t>
            </a:r>
            <a:r>
              <a:rPr dirty="0" spc="-915"/>
              <a:t>a</a:t>
            </a:r>
            <a:r>
              <a:rPr dirty="0" spc="-855"/>
              <a:t>r</a:t>
            </a:r>
            <a:r>
              <a:rPr dirty="0" spc="-685"/>
              <a:t>g</a:t>
            </a:r>
            <a:r>
              <a:rPr dirty="0" spc="-565"/>
              <a:t>i</a:t>
            </a:r>
            <a:r>
              <a:rPr dirty="0" spc="-810"/>
              <a:t>n</a:t>
            </a:r>
            <a:r>
              <a:rPr dirty="0" spc="-915"/>
              <a:t>a</a:t>
            </a:r>
            <a:r>
              <a:rPr dirty="0" spc="-500"/>
              <a:t>l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000" spc="-300"/>
              <a:t>M</a:t>
            </a:r>
            <a:r>
              <a:rPr dirty="0" sz="4000" spc="-315"/>
              <a:t>e</a:t>
            </a:r>
            <a:r>
              <a:rPr dirty="0" sz="4000" spc="-520"/>
              <a:t>a</a:t>
            </a:r>
            <a:r>
              <a:rPr dirty="0" sz="4000" spc="-505"/>
              <a:t>n</a:t>
            </a:r>
            <a:r>
              <a:rPr dirty="0" sz="4000" spc="-260"/>
              <a:t> </a:t>
            </a:r>
            <a:r>
              <a:rPr dirty="0" sz="4000" spc="-720"/>
              <a:t>(</a:t>
            </a:r>
            <a:r>
              <a:rPr dirty="0" sz="4000" spc="-545"/>
              <a:t>Y</a:t>
            </a:r>
            <a:r>
              <a:rPr dirty="0" sz="4000" spc="-1280"/>
              <a:t>1</a:t>
            </a:r>
            <a:r>
              <a:rPr dirty="0" sz="4000" spc="-770"/>
              <a:t>)</a:t>
            </a:r>
            <a:endParaRPr sz="4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7566" y="7207918"/>
            <a:ext cx="4180433" cy="30790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9940" y="276696"/>
            <a:ext cx="1953498" cy="10001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793970" cy="39714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8076" y="2415175"/>
            <a:ext cx="12411074" cy="68484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2211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F</a:t>
            </a:r>
            <a:r>
              <a:rPr dirty="0" spc="-810"/>
              <a:t>un</a:t>
            </a:r>
            <a:r>
              <a:rPr dirty="0" spc="-685"/>
              <a:t>g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960"/>
              <a:t>D</a:t>
            </a:r>
            <a:r>
              <a:rPr dirty="0" spc="-565"/>
              <a:t>i</a:t>
            </a:r>
            <a:r>
              <a:rPr dirty="0" spc="-785"/>
              <a:t>s</a:t>
            </a:r>
            <a:r>
              <a:rPr dirty="0" spc="-555"/>
              <a:t>t</a:t>
            </a:r>
            <a:r>
              <a:rPr dirty="0" spc="-855"/>
              <a:t>r</a:t>
            </a:r>
            <a:r>
              <a:rPr dirty="0" spc="-565"/>
              <a:t>i</a:t>
            </a:r>
            <a:r>
              <a:rPr dirty="0" spc="-605"/>
              <a:t>b</a:t>
            </a:r>
            <a:r>
              <a:rPr dirty="0" spc="-810"/>
              <a:t>u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760"/>
              <a:t>P</a:t>
            </a:r>
            <a:r>
              <a:rPr dirty="0" spc="-585"/>
              <a:t>e</a:t>
            </a:r>
            <a:r>
              <a:rPr dirty="0" spc="-500"/>
              <a:t>l</a:t>
            </a:r>
            <a:r>
              <a:rPr dirty="0" spc="-810"/>
              <a:t>u</a:t>
            </a:r>
            <a:r>
              <a:rPr dirty="0" spc="-915"/>
              <a:t>a</a:t>
            </a:r>
            <a:r>
              <a:rPr dirty="0" spc="-810"/>
              <a:t>n</a:t>
            </a:r>
            <a:r>
              <a:rPr dirty="0" spc="-680"/>
              <a:t>g</a:t>
            </a:r>
            <a:r>
              <a:rPr dirty="0" spc="-575"/>
              <a:t> </a:t>
            </a:r>
            <a:r>
              <a:rPr dirty="0" spc="-565"/>
              <a:t>M</a:t>
            </a:r>
            <a:r>
              <a:rPr dirty="0" spc="-915"/>
              <a:t>a</a:t>
            </a:r>
            <a:r>
              <a:rPr dirty="0" spc="-855"/>
              <a:t>r</a:t>
            </a:r>
            <a:r>
              <a:rPr dirty="0" spc="-685"/>
              <a:t>g</a:t>
            </a:r>
            <a:r>
              <a:rPr dirty="0" spc="-565"/>
              <a:t>i</a:t>
            </a:r>
            <a:r>
              <a:rPr dirty="0" spc="-810"/>
              <a:t>n</a:t>
            </a:r>
            <a:r>
              <a:rPr dirty="0" spc="-915"/>
              <a:t>a</a:t>
            </a:r>
            <a:r>
              <a:rPr dirty="0" spc="-500"/>
              <a:t>l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000" spc="-400"/>
              <a:t>V</a:t>
            </a:r>
            <a:r>
              <a:rPr dirty="0" sz="4000" spc="-520"/>
              <a:t>a</a:t>
            </a:r>
            <a:r>
              <a:rPr dirty="0" sz="4000" spc="-480"/>
              <a:t>r</a:t>
            </a:r>
            <a:r>
              <a:rPr dirty="0" sz="4000" spc="-305"/>
              <a:t>i</a:t>
            </a:r>
            <a:r>
              <a:rPr dirty="0" sz="4000" spc="-520"/>
              <a:t>a</a:t>
            </a:r>
            <a:r>
              <a:rPr dirty="0" sz="4000" spc="-455"/>
              <a:t>n</a:t>
            </a:r>
            <a:r>
              <a:rPr dirty="0" sz="4000" spc="-490"/>
              <a:t>s</a:t>
            </a:r>
            <a:r>
              <a:rPr dirty="0" sz="4000" spc="-260"/>
              <a:t> </a:t>
            </a:r>
            <a:r>
              <a:rPr dirty="0" sz="4000" spc="-720"/>
              <a:t>(</a:t>
            </a:r>
            <a:r>
              <a:rPr dirty="0" sz="4000" spc="-545"/>
              <a:t>Y</a:t>
            </a:r>
            <a:r>
              <a:rPr dirty="0" sz="4000" spc="-1280"/>
              <a:t>1</a:t>
            </a:r>
            <a:r>
              <a:rPr dirty="0" sz="4000" spc="-770"/>
              <a:t>)</a:t>
            </a:r>
            <a:endParaRPr sz="4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7566" y="7207917"/>
            <a:ext cx="4180433" cy="30790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9940" y="276696"/>
            <a:ext cx="1953498" cy="100012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1786235" cy="9258300"/>
            <a:chOff x="0" y="0"/>
            <a:chExt cx="11786235" cy="92583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793970" cy="39714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4037" y="2199919"/>
              <a:ext cx="8991599" cy="7058024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44579" y="2199919"/>
            <a:ext cx="3815912" cy="22193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2211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F</a:t>
            </a:r>
            <a:r>
              <a:rPr dirty="0" spc="-810"/>
              <a:t>un</a:t>
            </a:r>
            <a:r>
              <a:rPr dirty="0" spc="-685"/>
              <a:t>g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960"/>
              <a:t>D</a:t>
            </a:r>
            <a:r>
              <a:rPr dirty="0" spc="-565"/>
              <a:t>i</a:t>
            </a:r>
            <a:r>
              <a:rPr dirty="0" spc="-785"/>
              <a:t>s</a:t>
            </a:r>
            <a:r>
              <a:rPr dirty="0" spc="-555"/>
              <a:t>t</a:t>
            </a:r>
            <a:r>
              <a:rPr dirty="0" spc="-855"/>
              <a:t>r</a:t>
            </a:r>
            <a:r>
              <a:rPr dirty="0" spc="-565"/>
              <a:t>i</a:t>
            </a:r>
            <a:r>
              <a:rPr dirty="0" spc="-605"/>
              <a:t>b</a:t>
            </a:r>
            <a:r>
              <a:rPr dirty="0" spc="-810"/>
              <a:t>u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760"/>
              <a:t>P</a:t>
            </a:r>
            <a:r>
              <a:rPr dirty="0" spc="-585"/>
              <a:t>e</a:t>
            </a:r>
            <a:r>
              <a:rPr dirty="0" spc="-500"/>
              <a:t>l</a:t>
            </a:r>
            <a:r>
              <a:rPr dirty="0" spc="-810"/>
              <a:t>u</a:t>
            </a:r>
            <a:r>
              <a:rPr dirty="0" spc="-915"/>
              <a:t>a</a:t>
            </a:r>
            <a:r>
              <a:rPr dirty="0" spc="-810"/>
              <a:t>n</a:t>
            </a:r>
            <a:r>
              <a:rPr dirty="0" spc="-680"/>
              <a:t>g</a:t>
            </a:r>
            <a:r>
              <a:rPr dirty="0" spc="-575"/>
              <a:t> </a:t>
            </a:r>
            <a:r>
              <a:rPr dirty="0" spc="-565"/>
              <a:t>M</a:t>
            </a:r>
            <a:r>
              <a:rPr dirty="0" spc="-915"/>
              <a:t>a</a:t>
            </a:r>
            <a:r>
              <a:rPr dirty="0" spc="-855"/>
              <a:t>r</a:t>
            </a:r>
            <a:r>
              <a:rPr dirty="0" spc="-685"/>
              <a:t>g</a:t>
            </a:r>
            <a:r>
              <a:rPr dirty="0" spc="-565"/>
              <a:t>i</a:t>
            </a:r>
            <a:r>
              <a:rPr dirty="0" spc="-810"/>
              <a:t>n</a:t>
            </a:r>
            <a:r>
              <a:rPr dirty="0" spc="-915"/>
              <a:t>a</a:t>
            </a:r>
            <a:r>
              <a:rPr dirty="0" spc="-500"/>
              <a:t>l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000" spc="-400"/>
              <a:t>V</a:t>
            </a:r>
            <a:r>
              <a:rPr dirty="0" sz="4000" spc="-520"/>
              <a:t>a</a:t>
            </a:r>
            <a:r>
              <a:rPr dirty="0" sz="4000" spc="-480"/>
              <a:t>r</a:t>
            </a:r>
            <a:r>
              <a:rPr dirty="0" sz="4000" spc="-305"/>
              <a:t>i</a:t>
            </a:r>
            <a:r>
              <a:rPr dirty="0" sz="4000" spc="-520"/>
              <a:t>a</a:t>
            </a:r>
            <a:r>
              <a:rPr dirty="0" sz="4000" spc="-455"/>
              <a:t>n</a:t>
            </a:r>
            <a:r>
              <a:rPr dirty="0" sz="4000" spc="-490"/>
              <a:t>s</a:t>
            </a:r>
            <a:r>
              <a:rPr dirty="0" sz="4000" spc="-260"/>
              <a:t> </a:t>
            </a:r>
            <a:r>
              <a:rPr dirty="0" sz="4000" spc="-720"/>
              <a:t>(</a:t>
            </a:r>
            <a:r>
              <a:rPr dirty="0" sz="4000" spc="-545"/>
              <a:t>Y</a:t>
            </a:r>
            <a:r>
              <a:rPr dirty="0" sz="4000" spc="-1280"/>
              <a:t>1</a:t>
            </a:r>
            <a:r>
              <a:rPr dirty="0" sz="4000" spc="-770"/>
              <a:t>)</a:t>
            </a:r>
            <a:endParaRPr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671910" y="0"/>
            <a:ext cx="3750945" cy="1884045"/>
            <a:chOff x="1671910" y="0"/>
            <a:chExt cx="3750945" cy="1884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1910" y="0"/>
              <a:ext cx="2400299" cy="188404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84100" y="0"/>
              <a:ext cx="2038349" cy="77603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375337" y="1466052"/>
            <a:ext cx="14747240" cy="8821420"/>
            <a:chOff x="2375337" y="1466052"/>
            <a:chExt cx="14747240" cy="88214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75337" y="2383628"/>
              <a:ext cx="13363574" cy="71627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8144" y="1466052"/>
              <a:ext cx="1933383" cy="18363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1499" y="9258299"/>
              <a:ext cx="2305049" cy="1028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01167" y="7316911"/>
              <a:ext cx="1921041" cy="194141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733088"/>
            <a:ext cx="1671961" cy="1238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411" y="8778971"/>
            <a:ext cx="2177943" cy="150802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67630" y="206135"/>
              <a:ext cx="1000124" cy="1000124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22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dirty="0" spc="-509"/>
              <a:t>F</a:t>
            </a:r>
            <a:r>
              <a:rPr dirty="0" spc="-810"/>
              <a:t>un</a:t>
            </a:r>
            <a:r>
              <a:rPr dirty="0" spc="-685"/>
              <a:t>g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960"/>
              <a:t>D</a:t>
            </a:r>
            <a:r>
              <a:rPr dirty="0" spc="-565"/>
              <a:t>i</a:t>
            </a:r>
            <a:r>
              <a:rPr dirty="0" spc="-785"/>
              <a:t>s</a:t>
            </a:r>
            <a:r>
              <a:rPr dirty="0" spc="-555"/>
              <a:t>t</a:t>
            </a:r>
            <a:r>
              <a:rPr dirty="0" spc="-855"/>
              <a:t>r</a:t>
            </a:r>
            <a:r>
              <a:rPr dirty="0" spc="-565"/>
              <a:t>i</a:t>
            </a:r>
            <a:r>
              <a:rPr dirty="0" spc="-605"/>
              <a:t>b</a:t>
            </a:r>
            <a:r>
              <a:rPr dirty="0" spc="-810"/>
              <a:t>u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760"/>
              <a:t>P</a:t>
            </a:r>
            <a:r>
              <a:rPr dirty="0" spc="-585"/>
              <a:t>e</a:t>
            </a:r>
            <a:r>
              <a:rPr dirty="0" spc="-500"/>
              <a:t>l</a:t>
            </a:r>
            <a:r>
              <a:rPr dirty="0" spc="-810"/>
              <a:t>u</a:t>
            </a:r>
            <a:r>
              <a:rPr dirty="0" spc="-915"/>
              <a:t>a</a:t>
            </a:r>
            <a:r>
              <a:rPr dirty="0" spc="-810"/>
              <a:t>n</a:t>
            </a:r>
            <a:r>
              <a:rPr dirty="0" spc="-680"/>
              <a:t>g</a:t>
            </a:r>
            <a:r>
              <a:rPr dirty="0" spc="-575"/>
              <a:t> </a:t>
            </a:r>
            <a:r>
              <a:rPr dirty="0" spc="-565"/>
              <a:t>M</a:t>
            </a:r>
            <a:r>
              <a:rPr dirty="0" spc="-915"/>
              <a:t>a</a:t>
            </a:r>
            <a:r>
              <a:rPr dirty="0" spc="-855"/>
              <a:t>r</a:t>
            </a:r>
            <a:r>
              <a:rPr dirty="0" spc="-685"/>
              <a:t>g</a:t>
            </a:r>
            <a:r>
              <a:rPr dirty="0" spc="-565"/>
              <a:t>i</a:t>
            </a:r>
            <a:r>
              <a:rPr dirty="0" spc="-810"/>
              <a:t>n</a:t>
            </a:r>
            <a:r>
              <a:rPr dirty="0" spc="-915"/>
              <a:t>a</a:t>
            </a:r>
            <a:r>
              <a:rPr dirty="0" spc="-500"/>
              <a:t>l</a:t>
            </a:r>
          </a:p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dirty="0" sz="4000" spc="-600"/>
              <a:t>Y2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4101" y="0"/>
            <a:ext cx="2038349" cy="7760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68145" y="1466051"/>
            <a:ext cx="1933383" cy="18363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01168" y="7316911"/>
            <a:ext cx="1921041" cy="194141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4733088"/>
            <a:ext cx="1671961" cy="12382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411" y="8778968"/>
            <a:ext cx="2177943" cy="150803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5967630" y="188612"/>
            <a:ext cx="1953895" cy="1017905"/>
            <a:chOff x="15967630" y="188612"/>
            <a:chExt cx="1953895" cy="1017905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8890" y="188612"/>
              <a:ext cx="952499" cy="1000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7630" y="206135"/>
              <a:ext cx="1000124" cy="100012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42796" y="2821572"/>
            <a:ext cx="4400549" cy="158114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47265" y="5005970"/>
            <a:ext cx="8991599" cy="28193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42796" y="8432384"/>
            <a:ext cx="4234767" cy="151447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86901" y="411275"/>
            <a:ext cx="1291399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F</a:t>
            </a:r>
            <a:r>
              <a:rPr dirty="0" spc="-810"/>
              <a:t>un</a:t>
            </a:r>
            <a:r>
              <a:rPr dirty="0" spc="-685"/>
              <a:t>g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960"/>
              <a:t>D</a:t>
            </a:r>
            <a:r>
              <a:rPr dirty="0" spc="-565"/>
              <a:t>i</a:t>
            </a:r>
            <a:r>
              <a:rPr dirty="0" spc="-785"/>
              <a:t>s</a:t>
            </a:r>
            <a:r>
              <a:rPr dirty="0" spc="-555"/>
              <a:t>t</a:t>
            </a:r>
            <a:r>
              <a:rPr dirty="0" spc="-855"/>
              <a:t>r</a:t>
            </a:r>
            <a:r>
              <a:rPr dirty="0" spc="-565"/>
              <a:t>i</a:t>
            </a:r>
            <a:r>
              <a:rPr dirty="0" spc="-605"/>
              <a:t>b</a:t>
            </a:r>
            <a:r>
              <a:rPr dirty="0" spc="-810"/>
              <a:t>u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760"/>
              <a:t>P</a:t>
            </a:r>
            <a:r>
              <a:rPr dirty="0" spc="-585"/>
              <a:t>e</a:t>
            </a:r>
            <a:r>
              <a:rPr dirty="0" spc="-500"/>
              <a:t>l</a:t>
            </a:r>
            <a:r>
              <a:rPr dirty="0" spc="-810"/>
              <a:t>u</a:t>
            </a:r>
            <a:r>
              <a:rPr dirty="0" spc="-915"/>
              <a:t>a</a:t>
            </a:r>
            <a:r>
              <a:rPr dirty="0" spc="-810"/>
              <a:t>n</a:t>
            </a:r>
            <a:r>
              <a:rPr dirty="0" spc="-680"/>
              <a:t>g</a:t>
            </a:r>
            <a:r>
              <a:rPr dirty="0" spc="-575"/>
              <a:t> </a:t>
            </a:r>
            <a:r>
              <a:rPr dirty="0" spc="-565"/>
              <a:t>M</a:t>
            </a:r>
            <a:r>
              <a:rPr dirty="0" spc="-915"/>
              <a:t>a</a:t>
            </a:r>
            <a:r>
              <a:rPr dirty="0" spc="-855"/>
              <a:t>r</a:t>
            </a:r>
            <a:r>
              <a:rPr dirty="0" spc="-685"/>
              <a:t>g</a:t>
            </a:r>
            <a:r>
              <a:rPr dirty="0" spc="-565"/>
              <a:t>i</a:t>
            </a:r>
            <a:r>
              <a:rPr dirty="0" spc="-810"/>
              <a:t>n</a:t>
            </a:r>
            <a:r>
              <a:rPr dirty="0" spc="-915"/>
              <a:t>a</a:t>
            </a:r>
            <a:r>
              <a:rPr dirty="0" spc="-500"/>
              <a:t>l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534184" y="1542536"/>
            <a:ext cx="7219950" cy="1177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000" spc="-600" b="1">
                <a:solidFill>
                  <a:srgbClr val="F2F2F2"/>
                </a:solidFill>
                <a:latin typeface="Verdana"/>
                <a:cs typeface="Verdana"/>
              </a:rPr>
              <a:t>Y2</a:t>
            </a:r>
            <a:endParaRPr sz="4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Berdasarkan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25">
                <a:solidFill>
                  <a:srgbClr val="F2F2F2"/>
                </a:solidFill>
                <a:latin typeface="Verdana"/>
                <a:cs typeface="Verdana"/>
              </a:rPr>
              <a:t>Teori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05">
                <a:solidFill>
                  <a:srgbClr val="F2F2F2"/>
                </a:solidFill>
                <a:latin typeface="Verdana"/>
                <a:cs typeface="Verdana"/>
              </a:rPr>
              <a:t>Binomium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40">
                <a:solidFill>
                  <a:srgbClr val="F2F2F2"/>
                </a:solidFill>
                <a:latin typeface="Verdana"/>
                <a:cs typeface="Verdana"/>
              </a:rPr>
              <a:t>Newton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16116" y="4412308"/>
            <a:ext cx="105600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43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15471" y="7838718"/>
            <a:ext cx="185737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409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10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180">
                <a:solidFill>
                  <a:srgbClr val="F2F2F2"/>
                </a:solidFill>
                <a:latin typeface="Verdana"/>
                <a:cs typeface="Verdana"/>
              </a:rPr>
              <a:t>gg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4101" y="0"/>
            <a:ext cx="2038349" cy="77603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01168" y="7316911"/>
            <a:ext cx="1921041" cy="194141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47603" y="2281633"/>
            <a:ext cx="8924925" cy="6273800"/>
            <a:chOff x="447603" y="2281633"/>
            <a:chExt cx="8924925" cy="62738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603" y="2281633"/>
              <a:ext cx="8924924" cy="5638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39001" y="7316920"/>
              <a:ext cx="2305049" cy="123824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411" y="8778964"/>
            <a:ext cx="2177943" cy="150803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5967630" y="188615"/>
            <a:ext cx="1953895" cy="1017905"/>
            <a:chOff x="15967630" y="188615"/>
            <a:chExt cx="1953895" cy="1017905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68890" y="188615"/>
              <a:ext cx="952499" cy="10001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67630" y="206141"/>
              <a:ext cx="1000124" cy="100012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724549" y="2831723"/>
            <a:ext cx="7397750" cy="2771775"/>
            <a:chOff x="9724549" y="2831723"/>
            <a:chExt cx="7397750" cy="277177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24549" y="3859833"/>
              <a:ext cx="6608770" cy="17430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547185" y="2831723"/>
              <a:ext cx="1574652" cy="1729738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724549" y="5967132"/>
            <a:ext cx="7883391" cy="3580676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2213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pc="-509"/>
              <a:t>F</a:t>
            </a:r>
            <a:r>
              <a:rPr dirty="0" spc="-810"/>
              <a:t>un</a:t>
            </a:r>
            <a:r>
              <a:rPr dirty="0" spc="-685"/>
              <a:t>g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960"/>
              <a:t>D</a:t>
            </a:r>
            <a:r>
              <a:rPr dirty="0" spc="-565"/>
              <a:t>i</a:t>
            </a:r>
            <a:r>
              <a:rPr dirty="0" spc="-785"/>
              <a:t>s</a:t>
            </a:r>
            <a:r>
              <a:rPr dirty="0" spc="-555"/>
              <a:t>t</a:t>
            </a:r>
            <a:r>
              <a:rPr dirty="0" spc="-855"/>
              <a:t>r</a:t>
            </a:r>
            <a:r>
              <a:rPr dirty="0" spc="-565"/>
              <a:t>i</a:t>
            </a:r>
            <a:r>
              <a:rPr dirty="0" spc="-605"/>
              <a:t>b</a:t>
            </a:r>
            <a:r>
              <a:rPr dirty="0" spc="-810"/>
              <a:t>u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760"/>
              <a:t>P</a:t>
            </a:r>
            <a:r>
              <a:rPr dirty="0" spc="-585"/>
              <a:t>e</a:t>
            </a:r>
            <a:r>
              <a:rPr dirty="0" spc="-500"/>
              <a:t>l</a:t>
            </a:r>
            <a:r>
              <a:rPr dirty="0" spc="-810"/>
              <a:t>u</a:t>
            </a:r>
            <a:r>
              <a:rPr dirty="0" spc="-915"/>
              <a:t>a</a:t>
            </a:r>
            <a:r>
              <a:rPr dirty="0" spc="-810"/>
              <a:t>n</a:t>
            </a:r>
            <a:r>
              <a:rPr dirty="0" spc="-680"/>
              <a:t>g</a:t>
            </a:r>
            <a:r>
              <a:rPr dirty="0" spc="-575"/>
              <a:t> </a:t>
            </a:r>
            <a:r>
              <a:rPr dirty="0" spc="-565"/>
              <a:t>M</a:t>
            </a:r>
            <a:r>
              <a:rPr dirty="0" spc="-915"/>
              <a:t>a</a:t>
            </a:r>
            <a:r>
              <a:rPr dirty="0" spc="-855"/>
              <a:t>r</a:t>
            </a:r>
            <a:r>
              <a:rPr dirty="0" spc="-685"/>
              <a:t>g</a:t>
            </a:r>
            <a:r>
              <a:rPr dirty="0" spc="-565"/>
              <a:t>i</a:t>
            </a:r>
            <a:r>
              <a:rPr dirty="0" spc="-810"/>
              <a:t>n</a:t>
            </a:r>
            <a:r>
              <a:rPr dirty="0" spc="-915"/>
              <a:t>a</a:t>
            </a:r>
            <a:r>
              <a:rPr dirty="0" spc="-500"/>
              <a:t>l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4000" spc="-300"/>
              <a:t>M</a:t>
            </a:r>
            <a:r>
              <a:rPr dirty="0" sz="4000" spc="-315"/>
              <a:t>e</a:t>
            </a:r>
            <a:r>
              <a:rPr dirty="0" sz="4000" spc="-520"/>
              <a:t>a</a:t>
            </a:r>
            <a:r>
              <a:rPr dirty="0" sz="4000" spc="-505"/>
              <a:t>n</a:t>
            </a:r>
            <a:r>
              <a:rPr dirty="0" sz="4000" spc="-260"/>
              <a:t> </a:t>
            </a:r>
            <a:r>
              <a:rPr dirty="0" sz="4000" spc="-720"/>
              <a:t>(</a:t>
            </a:r>
            <a:r>
              <a:rPr dirty="0" sz="4000" spc="-545"/>
              <a:t>Y</a:t>
            </a:r>
            <a:r>
              <a:rPr dirty="0" sz="4000" spc="-610"/>
              <a:t>2</a:t>
            </a:r>
            <a:r>
              <a:rPr dirty="0" sz="4000" spc="-770"/>
              <a:t>)</a:t>
            </a:r>
            <a:endParaRPr sz="4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91949" y="0"/>
            <a:ext cx="3353435" cy="1884045"/>
            <a:chOff x="291949" y="0"/>
            <a:chExt cx="3353435" cy="1884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949" y="0"/>
              <a:ext cx="2400299" cy="18840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6911" y="0"/>
              <a:ext cx="2038349" cy="732776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752918" y="1466053"/>
            <a:ext cx="13950950" cy="8821420"/>
            <a:chOff x="2752918" y="1466053"/>
            <a:chExt cx="13950950" cy="882142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2918" y="2383628"/>
              <a:ext cx="12782162" cy="72389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68144" y="1466053"/>
              <a:ext cx="1933383" cy="183631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1500" y="9258300"/>
              <a:ext cx="2305049" cy="10286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82394" y="7316912"/>
              <a:ext cx="1921042" cy="194141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733086"/>
            <a:ext cx="1671961" cy="1238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9411" y="8778970"/>
            <a:ext cx="2177943" cy="150802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67630" y="206136"/>
              <a:ext cx="1000124" cy="1000124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22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dirty="0" spc="-509"/>
              <a:t>F</a:t>
            </a:r>
            <a:r>
              <a:rPr dirty="0" spc="-810"/>
              <a:t>un</a:t>
            </a:r>
            <a:r>
              <a:rPr dirty="0" spc="-685"/>
              <a:t>g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960"/>
              <a:t>D</a:t>
            </a:r>
            <a:r>
              <a:rPr dirty="0" spc="-565"/>
              <a:t>i</a:t>
            </a:r>
            <a:r>
              <a:rPr dirty="0" spc="-785"/>
              <a:t>s</a:t>
            </a:r>
            <a:r>
              <a:rPr dirty="0" spc="-555"/>
              <a:t>t</a:t>
            </a:r>
            <a:r>
              <a:rPr dirty="0" spc="-855"/>
              <a:t>r</a:t>
            </a:r>
            <a:r>
              <a:rPr dirty="0" spc="-565"/>
              <a:t>i</a:t>
            </a:r>
            <a:r>
              <a:rPr dirty="0" spc="-605"/>
              <a:t>b</a:t>
            </a:r>
            <a:r>
              <a:rPr dirty="0" spc="-810"/>
              <a:t>u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760"/>
              <a:t>P</a:t>
            </a:r>
            <a:r>
              <a:rPr dirty="0" spc="-585"/>
              <a:t>e</a:t>
            </a:r>
            <a:r>
              <a:rPr dirty="0" spc="-500"/>
              <a:t>l</a:t>
            </a:r>
            <a:r>
              <a:rPr dirty="0" spc="-810"/>
              <a:t>u</a:t>
            </a:r>
            <a:r>
              <a:rPr dirty="0" spc="-915"/>
              <a:t>a</a:t>
            </a:r>
            <a:r>
              <a:rPr dirty="0" spc="-810"/>
              <a:t>n</a:t>
            </a:r>
            <a:r>
              <a:rPr dirty="0" spc="-680"/>
              <a:t>g</a:t>
            </a:r>
            <a:r>
              <a:rPr dirty="0" spc="-575"/>
              <a:t> </a:t>
            </a:r>
            <a:r>
              <a:rPr dirty="0" spc="-565"/>
              <a:t>M</a:t>
            </a:r>
            <a:r>
              <a:rPr dirty="0" spc="-915"/>
              <a:t>a</a:t>
            </a:r>
            <a:r>
              <a:rPr dirty="0" spc="-855"/>
              <a:t>r</a:t>
            </a:r>
            <a:r>
              <a:rPr dirty="0" spc="-685"/>
              <a:t>g</a:t>
            </a:r>
            <a:r>
              <a:rPr dirty="0" spc="-565"/>
              <a:t>i</a:t>
            </a:r>
            <a:r>
              <a:rPr dirty="0" spc="-810"/>
              <a:t>n</a:t>
            </a:r>
            <a:r>
              <a:rPr dirty="0" spc="-915"/>
              <a:t>a</a:t>
            </a:r>
            <a:r>
              <a:rPr dirty="0" spc="-500"/>
              <a:t>l</a:t>
            </a:r>
          </a:p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dirty="0" sz="4000" spc="-400"/>
              <a:t>V</a:t>
            </a:r>
            <a:r>
              <a:rPr dirty="0" sz="4000" spc="-520"/>
              <a:t>a</a:t>
            </a:r>
            <a:r>
              <a:rPr dirty="0" sz="4000" spc="-480"/>
              <a:t>r</a:t>
            </a:r>
            <a:r>
              <a:rPr dirty="0" sz="4000" spc="-305"/>
              <a:t>i</a:t>
            </a:r>
            <a:r>
              <a:rPr dirty="0" sz="4000" spc="-520"/>
              <a:t>a</a:t>
            </a:r>
            <a:r>
              <a:rPr dirty="0" sz="4000" spc="-455"/>
              <a:t>n</a:t>
            </a:r>
            <a:r>
              <a:rPr dirty="0" sz="4000" spc="-490"/>
              <a:t>s</a:t>
            </a:r>
            <a:r>
              <a:rPr dirty="0" sz="4000" spc="-260"/>
              <a:t> </a:t>
            </a:r>
            <a:r>
              <a:rPr dirty="0" sz="4000" spc="-545"/>
              <a:t>Y</a:t>
            </a:r>
            <a:r>
              <a:rPr dirty="0" sz="4000" spc="-660"/>
              <a:t>2</a:t>
            </a:r>
            <a:endParaRPr sz="4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6911" y="0"/>
            <a:ext cx="2038349" cy="73277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949147" y="1425190"/>
            <a:ext cx="5309235" cy="3879850"/>
            <a:chOff x="11949147" y="1425190"/>
            <a:chExt cx="5309235" cy="38798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49147" y="2336253"/>
              <a:ext cx="4752974" cy="29683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24749" y="1425190"/>
              <a:ext cx="1933383" cy="1836317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493180" y="2336253"/>
            <a:ext cx="9959975" cy="7950834"/>
            <a:chOff x="1493180" y="2336253"/>
            <a:chExt cx="9959975" cy="7950834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3180" y="2336253"/>
              <a:ext cx="9959839" cy="74725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1500" y="9258299"/>
              <a:ext cx="2305049" cy="102869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82395" y="7316913"/>
            <a:ext cx="1921042" cy="194141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4733087"/>
            <a:ext cx="1671961" cy="1238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1949" y="8815221"/>
            <a:ext cx="2177943" cy="147177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967630" y="206135"/>
              <a:ext cx="1000124" cy="1000124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22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65"/>
              </a:spcBef>
            </a:pPr>
            <a:r>
              <a:rPr dirty="0" spc="-509"/>
              <a:t>F</a:t>
            </a:r>
            <a:r>
              <a:rPr dirty="0" spc="-810"/>
              <a:t>un</a:t>
            </a:r>
            <a:r>
              <a:rPr dirty="0" spc="-685"/>
              <a:t>g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960"/>
              <a:t>D</a:t>
            </a:r>
            <a:r>
              <a:rPr dirty="0" spc="-565"/>
              <a:t>i</a:t>
            </a:r>
            <a:r>
              <a:rPr dirty="0" spc="-785"/>
              <a:t>s</a:t>
            </a:r>
            <a:r>
              <a:rPr dirty="0" spc="-555"/>
              <a:t>t</a:t>
            </a:r>
            <a:r>
              <a:rPr dirty="0" spc="-855"/>
              <a:t>r</a:t>
            </a:r>
            <a:r>
              <a:rPr dirty="0" spc="-565"/>
              <a:t>i</a:t>
            </a:r>
            <a:r>
              <a:rPr dirty="0" spc="-605"/>
              <a:t>b</a:t>
            </a:r>
            <a:r>
              <a:rPr dirty="0" spc="-810"/>
              <a:t>u</a:t>
            </a:r>
            <a:r>
              <a:rPr dirty="0" spc="-785"/>
              <a:t>s</a:t>
            </a:r>
            <a:r>
              <a:rPr dirty="0" spc="-565"/>
              <a:t>i</a:t>
            </a:r>
            <a:r>
              <a:rPr dirty="0" spc="-575"/>
              <a:t> </a:t>
            </a:r>
            <a:r>
              <a:rPr dirty="0" spc="-760"/>
              <a:t>P</a:t>
            </a:r>
            <a:r>
              <a:rPr dirty="0" spc="-585"/>
              <a:t>e</a:t>
            </a:r>
            <a:r>
              <a:rPr dirty="0" spc="-500"/>
              <a:t>l</a:t>
            </a:r>
            <a:r>
              <a:rPr dirty="0" spc="-810"/>
              <a:t>u</a:t>
            </a:r>
            <a:r>
              <a:rPr dirty="0" spc="-915"/>
              <a:t>a</a:t>
            </a:r>
            <a:r>
              <a:rPr dirty="0" spc="-810"/>
              <a:t>n</a:t>
            </a:r>
            <a:r>
              <a:rPr dirty="0" spc="-680"/>
              <a:t>g</a:t>
            </a:r>
            <a:r>
              <a:rPr dirty="0" spc="-575"/>
              <a:t> </a:t>
            </a:r>
            <a:r>
              <a:rPr dirty="0" spc="-565"/>
              <a:t>M</a:t>
            </a:r>
            <a:r>
              <a:rPr dirty="0" spc="-915"/>
              <a:t>a</a:t>
            </a:r>
            <a:r>
              <a:rPr dirty="0" spc="-855"/>
              <a:t>r</a:t>
            </a:r>
            <a:r>
              <a:rPr dirty="0" spc="-685"/>
              <a:t>g</a:t>
            </a:r>
            <a:r>
              <a:rPr dirty="0" spc="-565"/>
              <a:t>i</a:t>
            </a:r>
            <a:r>
              <a:rPr dirty="0" spc="-810"/>
              <a:t>n</a:t>
            </a:r>
            <a:r>
              <a:rPr dirty="0" spc="-915"/>
              <a:t>a</a:t>
            </a:r>
            <a:r>
              <a:rPr dirty="0" spc="-500"/>
              <a:t>l</a:t>
            </a:r>
          </a:p>
          <a:p>
            <a:pPr algn="ctr">
              <a:lnSpc>
                <a:spcPct val="100000"/>
              </a:lnSpc>
              <a:spcBef>
                <a:spcPts val="1225"/>
              </a:spcBef>
            </a:pPr>
            <a:r>
              <a:rPr dirty="0" sz="4000" spc="-400"/>
              <a:t>V</a:t>
            </a:r>
            <a:r>
              <a:rPr dirty="0" sz="4000" spc="-520"/>
              <a:t>a</a:t>
            </a:r>
            <a:r>
              <a:rPr dirty="0" sz="4000" spc="-480"/>
              <a:t>r</a:t>
            </a:r>
            <a:r>
              <a:rPr dirty="0" sz="4000" spc="-305"/>
              <a:t>i</a:t>
            </a:r>
            <a:r>
              <a:rPr dirty="0" sz="4000" spc="-520"/>
              <a:t>a</a:t>
            </a:r>
            <a:r>
              <a:rPr dirty="0" sz="4000" spc="-455"/>
              <a:t>n</a:t>
            </a:r>
            <a:r>
              <a:rPr dirty="0" sz="4000" spc="-490"/>
              <a:t>s</a:t>
            </a:r>
            <a:r>
              <a:rPr dirty="0" sz="4000" spc="-260"/>
              <a:t> </a:t>
            </a:r>
            <a:r>
              <a:rPr dirty="0" sz="4000" spc="-545"/>
              <a:t>Y</a:t>
            </a:r>
            <a:r>
              <a:rPr dirty="0" sz="4000" spc="-660"/>
              <a:t>2</a:t>
            </a:r>
            <a:endParaRPr sz="4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09729" y="4632875"/>
            <a:ext cx="1075926" cy="10225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0139" y="4249245"/>
            <a:ext cx="1805102" cy="179031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09940" y="276696"/>
            <a:ext cx="1953498" cy="10001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91726" y="2358029"/>
            <a:ext cx="8504547" cy="37814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71638" y="6973609"/>
            <a:ext cx="7943849" cy="28384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47785" y="279431"/>
            <a:ext cx="10392410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45">
                <a:solidFill>
                  <a:srgbClr val="000000"/>
                </a:solidFill>
              </a:rPr>
              <a:t>K</a:t>
            </a:r>
            <a:r>
              <a:rPr dirty="0" spc="-620">
                <a:solidFill>
                  <a:srgbClr val="000000"/>
                </a:solidFill>
              </a:rPr>
              <a:t>O</a:t>
            </a:r>
            <a:r>
              <a:rPr dirty="0" spc="-720">
                <a:solidFill>
                  <a:srgbClr val="000000"/>
                </a:solidFill>
              </a:rPr>
              <a:t>V</a:t>
            </a:r>
            <a:r>
              <a:rPr dirty="0" spc="-825">
                <a:solidFill>
                  <a:srgbClr val="000000"/>
                </a:solidFill>
              </a:rPr>
              <a:t>A</a:t>
            </a:r>
            <a:r>
              <a:rPr dirty="0" spc="-944">
                <a:solidFill>
                  <a:srgbClr val="000000"/>
                </a:solidFill>
              </a:rPr>
              <a:t>R</a:t>
            </a:r>
            <a:r>
              <a:rPr dirty="0" spc="-1685">
                <a:solidFill>
                  <a:srgbClr val="000000"/>
                </a:solidFill>
              </a:rPr>
              <a:t>I</a:t>
            </a:r>
            <a:r>
              <a:rPr dirty="0" spc="-825">
                <a:solidFill>
                  <a:srgbClr val="000000"/>
                </a:solidFill>
              </a:rPr>
              <a:t>A</a:t>
            </a:r>
            <a:r>
              <a:rPr dirty="0" spc="-819">
                <a:solidFill>
                  <a:srgbClr val="000000"/>
                </a:solidFill>
              </a:rPr>
              <a:t>N</a:t>
            </a:r>
            <a:r>
              <a:rPr dirty="0" spc="-795">
                <a:solidFill>
                  <a:srgbClr val="000000"/>
                </a:solidFill>
              </a:rPr>
              <a:t>S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960">
                <a:solidFill>
                  <a:srgbClr val="000000"/>
                </a:solidFill>
              </a:rPr>
              <a:t>D</a:t>
            </a:r>
            <a:r>
              <a:rPr dirty="0" spc="-825">
                <a:solidFill>
                  <a:srgbClr val="000000"/>
                </a:solidFill>
              </a:rPr>
              <a:t>A</a:t>
            </a:r>
            <a:r>
              <a:rPr dirty="0" spc="-815">
                <a:solidFill>
                  <a:srgbClr val="000000"/>
                </a:solidFill>
              </a:rPr>
              <a:t>N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1045">
                <a:solidFill>
                  <a:srgbClr val="000000"/>
                </a:solidFill>
              </a:rPr>
              <a:t>K</a:t>
            </a:r>
            <a:r>
              <a:rPr dirty="0" spc="-620">
                <a:solidFill>
                  <a:srgbClr val="000000"/>
                </a:solidFill>
              </a:rPr>
              <a:t>O</a:t>
            </a:r>
            <a:r>
              <a:rPr dirty="0" spc="-944">
                <a:solidFill>
                  <a:srgbClr val="000000"/>
                </a:solidFill>
              </a:rPr>
              <a:t>R</a:t>
            </a:r>
            <a:r>
              <a:rPr dirty="0" spc="-565">
                <a:solidFill>
                  <a:srgbClr val="000000"/>
                </a:solidFill>
              </a:rPr>
              <a:t>E</a:t>
            </a:r>
            <a:r>
              <a:rPr dirty="0" spc="-580">
                <a:solidFill>
                  <a:srgbClr val="000000"/>
                </a:solidFill>
              </a:rPr>
              <a:t>L</a:t>
            </a:r>
            <a:r>
              <a:rPr dirty="0" spc="-825">
                <a:solidFill>
                  <a:srgbClr val="000000"/>
                </a:solidFill>
              </a:rPr>
              <a:t>A</a:t>
            </a:r>
            <a:r>
              <a:rPr dirty="0" spc="-800">
                <a:solidFill>
                  <a:srgbClr val="000000"/>
                </a:solidFill>
              </a:rPr>
              <a:t>S</a:t>
            </a:r>
            <a:r>
              <a:rPr dirty="0" spc="-1685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976420" y="1485688"/>
            <a:ext cx="233553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600" b="1">
                <a:solidFill>
                  <a:srgbClr val="7D8082"/>
                </a:solidFill>
                <a:latin typeface="Verdana"/>
                <a:cs typeface="Verdana"/>
              </a:rPr>
              <a:t>K</a:t>
            </a:r>
            <a:r>
              <a:rPr dirty="0" sz="4000" spc="-355" b="1">
                <a:solidFill>
                  <a:srgbClr val="7D8082"/>
                </a:solidFill>
                <a:latin typeface="Verdana"/>
                <a:cs typeface="Verdana"/>
              </a:rPr>
              <a:t>o</a:t>
            </a:r>
            <a:r>
              <a:rPr dirty="0" sz="4000" spc="-480" b="1">
                <a:solidFill>
                  <a:srgbClr val="7D8082"/>
                </a:solidFill>
                <a:latin typeface="Verdana"/>
                <a:cs typeface="Verdana"/>
              </a:rPr>
              <a:t>v</a:t>
            </a:r>
            <a:r>
              <a:rPr dirty="0" sz="4000" spc="-520" b="1">
                <a:solidFill>
                  <a:srgbClr val="7D8082"/>
                </a:solidFill>
                <a:latin typeface="Verdana"/>
                <a:cs typeface="Verdana"/>
              </a:rPr>
              <a:t>a</a:t>
            </a:r>
            <a:r>
              <a:rPr dirty="0" sz="4000" spc="-480" b="1">
                <a:solidFill>
                  <a:srgbClr val="7D8082"/>
                </a:solidFill>
                <a:latin typeface="Verdana"/>
                <a:cs typeface="Verdana"/>
              </a:rPr>
              <a:t>r</a:t>
            </a:r>
            <a:r>
              <a:rPr dirty="0" sz="4000" spc="-305" b="1">
                <a:solidFill>
                  <a:srgbClr val="7D8082"/>
                </a:solidFill>
                <a:latin typeface="Verdana"/>
                <a:cs typeface="Verdana"/>
              </a:rPr>
              <a:t>i</a:t>
            </a:r>
            <a:r>
              <a:rPr dirty="0" sz="4000" spc="-520" b="1">
                <a:solidFill>
                  <a:srgbClr val="7D8082"/>
                </a:solidFill>
                <a:latin typeface="Verdana"/>
                <a:cs typeface="Verdana"/>
              </a:rPr>
              <a:t>a</a:t>
            </a:r>
            <a:r>
              <a:rPr dirty="0" sz="4000" spc="-455" b="1">
                <a:solidFill>
                  <a:srgbClr val="7D8082"/>
                </a:solidFill>
                <a:latin typeface="Verdana"/>
                <a:cs typeface="Verdana"/>
              </a:rPr>
              <a:t>n</a:t>
            </a:r>
            <a:r>
              <a:rPr dirty="0" sz="4000" spc="-490" b="1">
                <a:solidFill>
                  <a:srgbClr val="7D8082"/>
                </a:solidFill>
                <a:latin typeface="Verdana"/>
                <a:cs typeface="Verdana"/>
              </a:rPr>
              <a:t>s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20597" y="6217989"/>
            <a:ext cx="192595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600" b="1">
                <a:solidFill>
                  <a:srgbClr val="7D8082"/>
                </a:solidFill>
                <a:latin typeface="Verdana"/>
                <a:cs typeface="Verdana"/>
              </a:rPr>
              <a:t>K</a:t>
            </a:r>
            <a:r>
              <a:rPr dirty="0" sz="4000" spc="-355" b="1">
                <a:solidFill>
                  <a:srgbClr val="7D8082"/>
                </a:solidFill>
                <a:latin typeface="Verdana"/>
                <a:cs typeface="Verdana"/>
              </a:rPr>
              <a:t>o</a:t>
            </a:r>
            <a:r>
              <a:rPr dirty="0" sz="4000" spc="-480" b="1">
                <a:solidFill>
                  <a:srgbClr val="7D8082"/>
                </a:solidFill>
                <a:latin typeface="Verdana"/>
                <a:cs typeface="Verdana"/>
              </a:rPr>
              <a:t>r</a:t>
            </a:r>
            <a:r>
              <a:rPr dirty="0" sz="4000" spc="-315" b="1">
                <a:solidFill>
                  <a:srgbClr val="7D8082"/>
                </a:solidFill>
                <a:latin typeface="Verdana"/>
                <a:cs typeface="Verdana"/>
              </a:rPr>
              <a:t>e</a:t>
            </a:r>
            <a:r>
              <a:rPr dirty="0" sz="4000" spc="-265" b="1">
                <a:solidFill>
                  <a:srgbClr val="7D8082"/>
                </a:solidFill>
                <a:latin typeface="Verdana"/>
                <a:cs typeface="Verdana"/>
              </a:rPr>
              <a:t>l</a:t>
            </a:r>
            <a:r>
              <a:rPr dirty="0" sz="4000" spc="-520" b="1">
                <a:solidFill>
                  <a:srgbClr val="7D8082"/>
                </a:solidFill>
                <a:latin typeface="Verdana"/>
                <a:cs typeface="Verdana"/>
              </a:rPr>
              <a:t>a</a:t>
            </a:r>
            <a:r>
              <a:rPr dirty="0" sz="4000" spc="-440" b="1">
                <a:solidFill>
                  <a:srgbClr val="7D8082"/>
                </a:solidFill>
                <a:latin typeface="Verdana"/>
                <a:cs typeface="Verdana"/>
              </a:rPr>
              <a:t>s</a:t>
            </a:r>
            <a:r>
              <a:rPr dirty="0" sz="4000" spc="-355" b="1">
                <a:solidFill>
                  <a:srgbClr val="7D8082"/>
                </a:solidFill>
                <a:latin typeface="Verdana"/>
                <a:cs typeface="Verdana"/>
              </a:rPr>
              <a:t>i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7566" y="7207920"/>
            <a:ext cx="4180433" cy="30790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9940" y="276698"/>
            <a:ext cx="1953498" cy="10001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31885" y="747764"/>
            <a:ext cx="1222438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760"/>
              <a:t>P</a:t>
            </a:r>
            <a:r>
              <a:rPr dirty="0" spc="-565"/>
              <a:t>M</a:t>
            </a:r>
            <a:r>
              <a:rPr dirty="0" spc="-505"/>
              <a:t>F</a:t>
            </a:r>
            <a:r>
              <a:rPr dirty="0" spc="-575"/>
              <a:t> </a:t>
            </a:r>
            <a:r>
              <a:rPr dirty="0" spc="-915"/>
              <a:t>a</a:t>
            </a:r>
            <a:r>
              <a:rPr dirty="0" spc="-810"/>
              <a:t>n</a:t>
            </a:r>
            <a:r>
              <a:rPr dirty="0" spc="-685"/>
              <a:t>gg</a:t>
            </a:r>
            <a:r>
              <a:rPr dirty="0" spc="-650"/>
              <a:t>o</a:t>
            </a:r>
            <a:r>
              <a:rPr dirty="0" spc="-555"/>
              <a:t>t</a:t>
            </a:r>
            <a:r>
              <a:rPr dirty="0" spc="-910"/>
              <a:t>a</a:t>
            </a:r>
            <a:r>
              <a:rPr dirty="0" spc="-575"/>
              <a:t> </a:t>
            </a:r>
            <a:r>
              <a:rPr dirty="0" spc="-565"/>
              <a:t>E</a:t>
            </a:r>
            <a:r>
              <a:rPr dirty="0" spc="-1040"/>
              <a:t>x</a:t>
            </a:r>
            <a:r>
              <a:rPr dirty="0" spc="-635"/>
              <a:t>p</a:t>
            </a:r>
            <a:r>
              <a:rPr dirty="0" spc="-650"/>
              <a:t>o</a:t>
            </a:r>
            <a:r>
              <a:rPr dirty="0" spc="-810"/>
              <a:t>n</a:t>
            </a:r>
            <a:r>
              <a:rPr dirty="0" spc="-585"/>
              <a:t>e</a:t>
            </a:r>
            <a:r>
              <a:rPr dirty="0" spc="-810"/>
              <a:t>n</a:t>
            </a:r>
            <a:r>
              <a:rPr dirty="0" spc="-555"/>
              <a:t>t</a:t>
            </a:r>
            <a:r>
              <a:rPr dirty="0" spc="-565"/>
              <a:t>i</a:t>
            </a:r>
            <a:r>
              <a:rPr dirty="0" spc="-915"/>
              <a:t>a</a:t>
            </a:r>
            <a:r>
              <a:rPr dirty="0" spc="-500"/>
              <a:t>l</a:t>
            </a:r>
            <a:r>
              <a:rPr dirty="0" spc="-575"/>
              <a:t> </a:t>
            </a:r>
            <a:r>
              <a:rPr dirty="0" spc="-509"/>
              <a:t>F</a:t>
            </a:r>
            <a:r>
              <a:rPr dirty="0" spc="-915"/>
              <a:t>a</a:t>
            </a:r>
            <a:r>
              <a:rPr dirty="0" spc="-1425"/>
              <a:t>m</a:t>
            </a:r>
            <a:r>
              <a:rPr dirty="0" spc="-565"/>
              <a:t>i</a:t>
            </a:r>
            <a:r>
              <a:rPr dirty="0" spc="-500"/>
              <a:t>l</a:t>
            </a:r>
            <a:r>
              <a:rPr dirty="0" spc="-855"/>
              <a:t>y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793970" cy="39714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09748" y="2757585"/>
            <a:ext cx="8867774" cy="8381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686326" y="4343385"/>
            <a:ext cx="12900025" cy="5865495"/>
            <a:chOff x="1686326" y="4343385"/>
            <a:chExt cx="12900025" cy="5865495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8758" y="4343385"/>
              <a:ext cx="10887073" cy="5197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86326" y="7180171"/>
              <a:ext cx="3024874" cy="302853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417279" y="2001968"/>
            <a:ext cx="11453495" cy="2242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4000" spc="-330">
                <a:solidFill>
                  <a:srgbClr val="F2F2F2"/>
                </a:solidFill>
                <a:latin typeface="Verdana"/>
                <a:cs typeface="Verdana"/>
              </a:rPr>
              <a:t>Persamaan</a:t>
            </a:r>
            <a:r>
              <a:rPr dirty="0" sz="4000" spc="-3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254">
                <a:solidFill>
                  <a:srgbClr val="F2F2F2"/>
                </a:solidFill>
                <a:latin typeface="Verdana"/>
                <a:cs typeface="Verdana"/>
              </a:rPr>
              <a:t>Exponential</a:t>
            </a:r>
            <a:r>
              <a:rPr dirty="0" sz="4000" spc="-3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25">
                <a:solidFill>
                  <a:srgbClr val="F2F2F2"/>
                </a:solidFill>
                <a:latin typeface="Verdana"/>
                <a:cs typeface="Verdana"/>
              </a:rPr>
              <a:t>Family</a:t>
            </a:r>
            <a:r>
              <a:rPr dirty="0" sz="4000" spc="-3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245">
                <a:solidFill>
                  <a:srgbClr val="F2F2F2"/>
                </a:solidFill>
                <a:latin typeface="Verdana"/>
                <a:cs typeface="Verdana"/>
              </a:rPr>
              <a:t>dengan</a:t>
            </a:r>
            <a:r>
              <a:rPr dirty="0" sz="4000" spc="-3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430">
                <a:solidFill>
                  <a:srgbClr val="F2F2F2"/>
                </a:solidFill>
                <a:latin typeface="Verdana"/>
                <a:cs typeface="Verdana"/>
              </a:rPr>
              <a:t>2</a:t>
            </a:r>
            <a:r>
              <a:rPr dirty="0" sz="4000" spc="-3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20">
                <a:solidFill>
                  <a:srgbClr val="F2F2F2"/>
                </a:solidFill>
                <a:latin typeface="Verdana"/>
                <a:cs typeface="Verdana"/>
              </a:rPr>
              <a:t>Parameter</a:t>
            </a:r>
            <a:endParaRPr sz="4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dirty="0" sz="3500" spc="-35">
                <a:solidFill>
                  <a:srgbClr val="F2F2F2"/>
                </a:solidFill>
                <a:latin typeface="Verdana"/>
                <a:cs typeface="Verdana"/>
              </a:rPr>
              <a:t>PMF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5050" y="1653699"/>
            <a:ext cx="6944359" cy="109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740"/>
              <a:t>T</a:t>
            </a:r>
            <a:r>
              <a:rPr dirty="0" sz="7000" spc="-1000"/>
              <a:t>a</a:t>
            </a:r>
            <a:r>
              <a:rPr dirty="0" sz="7000" spc="-660"/>
              <a:t>b</a:t>
            </a:r>
            <a:r>
              <a:rPr dirty="0" sz="7000" spc="-545"/>
              <a:t>l</a:t>
            </a:r>
            <a:r>
              <a:rPr dirty="0" sz="7000" spc="-635"/>
              <a:t>e</a:t>
            </a:r>
            <a:r>
              <a:rPr dirty="0" sz="7000" spc="-630"/>
              <a:t> </a:t>
            </a:r>
            <a:r>
              <a:rPr dirty="0" sz="7000" spc="-710"/>
              <a:t>o</a:t>
            </a:r>
            <a:r>
              <a:rPr dirty="0" sz="7000" spc="-545"/>
              <a:t>f</a:t>
            </a:r>
            <a:r>
              <a:rPr dirty="0" sz="7000" spc="-630"/>
              <a:t> </a:t>
            </a:r>
            <a:r>
              <a:rPr dirty="0" sz="7000" spc="15"/>
              <a:t>C</a:t>
            </a:r>
            <a:r>
              <a:rPr dirty="0" sz="7000" spc="-710"/>
              <a:t>o</a:t>
            </a:r>
            <a:r>
              <a:rPr dirty="0" sz="7000" spc="-885"/>
              <a:t>n</a:t>
            </a:r>
            <a:r>
              <a:rPr dirty="0" sz="7000" spc="-605"/>
              <a:t>t</a:t>
            </a:r>
            <a:r>
              <a:rPr dirty="0" sz="7000" spc="-640"/>
              <a:t>e</a:t>
            </a:r>
            <a:r>
              <a:rPr dirty="0" sz="7000" spc="-885"/>
              <a:t>n</a:t>
            </a:r>
            <a:r>
              <a:rPr dirty="0" sz="7000" spc="-600"/>
              <a:t>t</a:t>
            </a:r>
            <a:endParaRPr sz="7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235" y="4072478"/>
            <a:ext cx="142875" cy="142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235" y="4701128"/>
            <a:ext cx="142875" cy="14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235" y="5329778"/>
            <a:ext cx="142875" cy="142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235" y="6587079"/>
            <a:ext cx="142875" cy="14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2235" y="7215728"/>
            <a:ext cx="142875" cy="1428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90500" y="3724499"/>
            <a:ext cx="6218555" cy="3797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3300" spc="-200">
                <a:solidFill>
                  <a:srgbClr val="F2F2F2"/>
                </a:solidFill>
                <a:latin typeface="Verdana"/>
                <a:cs typeface="Verdana"/>
              </a:rPr>
              <a:t>V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30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114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300" spc="-185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25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21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300" spc="-114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300" spc="-60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114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24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300" spc="-409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300" spc="-30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24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335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3300" spc="-775">
                <a:solidFill>
                  <a:srgbClr val="F2F2F2"/>
                </a:solidFill>
                <a:latin typeface="Verdana"/>
                <a:cs typeface="Verdana"/>
              </a:rPr>
              <a:t>~</a:t>
            </a:r>
            <a:r>
              <a:rPr dirty="0" sz="3300" spc="-195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300" spc="-480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300" spc="-965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3300" spc="-555">
                <a:solidFill>
                  <a:srgbClr val="F2F2F2"/>
                </a:solidFill>
                <a:latin typeface="Verdana"/>
                <a:cs typeface="Verdana"/>
              </a:rPr>
              <a:t>,</a:t>
            </a:r>
            <a:r>
              <a:rPr dirty="0" sz="3300" spc="-13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300" spc="-450">
                <a:solidFill>
                  <a:srgbClr val="F2F2F2"/>
                </a:solidFill>
                <a:latin typeface="Verdana"/>
                <a:cs typeface="Verdana"/>
              </a:rPr>
              <a:t>)  </a:t>
            </a:r>
            <a:r>
              <a:rPr dirty="0" sz="3300" spc="-200">
                <a:solidFill>
                  <a:srgbClr val="F2F2F2"/>
                </a:solidFill>
                <a:latin typeface="Verdana"/>
                <a:cs typeface="Verdana"/>
              </a:rPr>
              <a:t>V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30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114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300" spc="-185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25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21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300" spc="-114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300" spc="-60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34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24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300" spc="-409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300" spc="-30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24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335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3300" spc="-775">
                <a:solidFill>
                  <a:srgbClr val="F2F2F2"/>
                </a:solidFill>
                <a:latin typeface="Verdana"/>
                <a:cs typeface="Verdana"/>
              </a:rPr>
              <a:t>~</a:t>
            </a:r>
            <a:r>
              <a:rPr dirty="0" sz="3300" spc="-3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300" spc="-480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300" spc="-130">
                <a:solidFill>
                  <a:srgbClr val="F2F2F2"/>
                </a:solidFill>
                <a:latin typeface="Lucida Sans Unicode"/>
                <a:cs typeface="Lucida Sans Unicode"/>
              </a:rPr>
              <a:t>λ</a:t>
            </a:r>
            <a:r>
              <a:rPr dirty="0" sz="3300" spc="-450">
                <a:solidFill>
                  <a:srgbClr val="F2F2F2"/>
                </a:solidFill>
                <a:latin typeface="Verdana"/>
                <a:cs typeface="Verdana"/>
              </a:rPr>
              <a:t>)  </a:t>
            </a:r>
            <a:r>
              <a:rPr dirty="0" sz="3300" spc="-200">
                <a:solidFill>
                  <a:srgbClr val="F2F2F2"/>
                </a:solidFill>
                <a:latin typeface="Verdana"/>
                <a:cs typeface="Verdana"/>
              </a:rPr>
              <a:t>V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30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114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300" spc="-185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25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21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300" spc="-114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300" spc="-60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34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24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300" spc="-409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300" spc="-30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24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34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24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300" spc="-20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300" spc="-30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114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300" spc="-215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300" spc="-24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300" spc="-260">
                <a:solidFill>
                  <a:srgbClr val="F2F2F2"/>
                </a:solidFill>
                <a:latin typeface="Verdana"/>
                <a:cs typeface="Verdana"/>
              </a:rPr>
              <a:t>i  </a:t>
            </a:r>
            <a:r>
              <a:rPr dirty="0" sz="3300" spc="-210">
                <a:solidFill>
                  <a:srgbClr val="F2F2F2"/>
                </a:solidFill>
                <a:latin typeface="Verdana"/>
                <a:cs typeface="Verdana"/>
              </a:rPr>
              <a:t>Multinomial</a:t>
            </a:r>
            <a:endParaRPr sz="3300">
              <a:latin typeface="Verdana"/>
              <a:cs typeface="Verdana"/>
            </a:endParaRPr>
          </a:p>
          <a:p>
            <a:pPr marL="12700" marR="281940">
              <a:lnSpc>
                <a:spcPct val="125000"/>
              </a:lnSpc>
            </a:pPr>
            <a:r>
              <a:rPr dirty="0" sz="3300" spc="-25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300" spc="-14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20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335">
                <a:solidFill>
                  <a:srgbClr val="F2F2F2"/>
                </a:solidFill>
                <a:latin typeface="Verdana"/>
                <a:cs typeface="Verdana"/>
              </a:rPr>
              <a:t>v</a:t>
            </a:r>
            <a:r>
              <a:rPr dirty="0" sz="3300" spc="-19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25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24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300" spc="-455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495">
                <a:solidFill>
                  <a:srgbClr val="F2F2F2"/>
                </a:solidFill>
                <a:latin typeface="Verdana"/>
                <a:cs typeface="Verdana"/>
              </a:rPr>
              <a:t>&amp;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125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300" spc="-114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300" spc="-16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25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20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140">
                <a:solidFill>
                  <a:srgbClr val="F2F2F2"/>
                </a:solidFill>
                <a:latin typeface="Verdana"/>
                <a:cs typeface="Verdana"/>
              </a:rPr>
              <a:t>o  </a:t>
            </a:r>
            <a:r>
              <a:rPr dirty="0" sz="3300" spc="60">
                <a:solidFill>
                  <a:srgbClr val="F2F2F2"/>
                </a:solidFill>
                <a:latin typeface="Verdana"/>
                <a:cs typeface="Verdana"/>
              </a:rPr>
              <a:t>C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300" spc="-21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300" spc="-145">
                <a:solidFill>
                  <a:srgbClr val="F2F2F2"/>
                </a:solidFill>
                <a:latin typeface="Verdana"/>
                <a:cs typeface="Verdana"/>
              </a:rPr>
              <a:t>f</a:t>
            </a:r>
            <a:r>
              <a:rPr dirty="0" sz="3300" spc="-17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114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300" spc="-21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300" spc="-24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530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21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300" spc="-20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300" spc="-30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335">
                <a:solidFill>
                  <a:srgbClr val="F2F2F2"/>
                </a:solidFill>
                <a:latin typeface="Verdana"/>
                <a:cs typeface="Verdana"/>
              </a:rPr>
              <a:t>v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185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495">
                <a:solidFill>
                  <a:srgbClr val="F2F2F2"/>
                </a:solidFill>
                <a:latin typeface="Verdana"/>
                <a:cs typeface="Verdana"/>
              </a:rPr>
              <a:t>&amp;</a:t>
            </a:r>
            <a:r>
              <a:rPr dirty="0" sz="33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300" spc="-530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300" spc="-21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300" spc="-20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300" spc="-30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13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300" spc="-30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300" spc="-15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300" spc="-20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300" spc="-30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300" spc="-24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300" spc="-220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endParaRPr sz="330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441694" y="1879868"/>
            <a:ext cx="7816215" cy="6850380"/>
            <a:chOff x="9441694" y="1879868"/>
            <a:chExt cx="7816215" cy="68503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41694" y="2007107"/>
              <a:ext cx="7381874" cy="62769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61165" y="1879868"/>
              <a:ext cx="1496445" cy="141879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1694" y="7263357"/>
              <a:ext cx="2038349" cy="1466849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67630" y="206135"/>
              <a:ext cx="1000124" cy="100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13163" y="2936906"/>
            <a:ext cx="12661900" cy="4330700"/>
          </a:xfrm>
          <a:prstGeom prst="rect"/>
        </p:spPr>
        <p:txBody>
          <a:bodyPr wrap="square" lIns="0" tIns="158750" rIns="0" bIns="0" rtlCol="0" vert="horz">
            <a:spAutoFit/>
          </a:bodyPr>
          <a:lstStyle/>
          <a:p>
            <a:pPr algn="ctr" marL="12065" marR="5080">
              <a:lnSpc>
                <a:spcPts val="10950"/>
              </a:lnSpc>
              <a:spcBef>
                <a:spcPts val="1250"/>
              </a:spcBef>
            </a:pPr>
            <a:r>
              <a:rPr dirty="0" sz="10000" spc="-1470">
                <a:solidFill>
                  <a:srgbClr val="000000"/>
                </a:solidFill>
              </a:rPr>
              <a:t>R</a:t>
            </a:r>
            <a:r>
              <a:rPr dirty="0" sz="10000" spc="-910">
                <a:solidFill>
                  <a:srgbClr val="000000"/>
                </a:solidFill>
              </a:rPr>
              <a:t>e</a:t>
            </a:r>
            <a:r>
              <a:rPr dirty="0" sz="10000" spc="-780">
                <a:solidFill>
                  <a:srgbClr val="000000"/>
                </a:solidFill>
              </a:rPr>
              <a:t>l</a:t>
            </a:r>
            <a:r>
              <a:rPr dirty="0" sz="10000" spc="-1425">
                <a:solidFill>
                  <a:srgbClr val="000000"/>
                </a:solidFill>
              </a:rPr>
              <a:t>a</a:t>
            </a:r>
            <a:r>
              <a:rPr dirty="0" sz="10000" spc="-865">
                <a:solidFill>
                  <a:srgbClr val="000000"/>
                </a:solidFill>
              </a:rPr>
              <a:t>t</a:t>
            </a:r>
            <a:r>
              <a:rPr dirty="0" sz="10000" spc="-880">
                <a:solidFill>
                  <a:srgbClr val="000000"/>
                </a:solidFill>
              </a:rPr>
              <a:t>i</a:t>
            </a:r>
            <a:r>
              <a:rPr dirty="0" sz="10000" spc="-1325">
                <a:solidFill>
                  <a:srgbClr val="000000"/>
                </a:solidFill>
              </a:rPr>
              <a:t>v</a:t>
            </a:r>
            <a:r>
              <a:rPr dirty="0" sz="10000" spc="-905">
                <a:solidFill>
                  <a:srgbClr val="000000"/>
                </a:solidFill>
              </a:rPr>
              <a:t>e</a:t>
            </a:r>
            <a:r>
              <a:rPr dirty="0" sz="10000" spc="-900">
                <a:solidFill>
                  <a:srgbClr val="000000"/>
                </a:solidFill>
              </a:rPr>
              <a:t> </a:t>
            </a:r>
            <a:r>
              <a:rPr dirty="0" sz="10000" spc="-1470">
                <a:solidFill>
                  <a:srgbClr val="000000"/>
                </a:solidFill>
              </a:rPr>
              <a:t>R</a:t>
            </a:r>
            <a:r>
              <a:rPr dirty="0" sz="10000" spc="-880">
                <a:solidFill>
                  <a:srgbClr val="000000"/>
                </a:solidFill>
              </a:rPr>
              <a:t>i</a:t>
            </a:r>
            <a:r>
              <a:rPr dirty="0" sz="10000" spc="-1220">
                <a:solidFill>
                  <a:srgbClr val="000000"/>
                </a:solidFill>
              </a:rPr>
              <a:t>s</a:t>
            </a:r>
            <a:r>
              <a:rPr dirty="0" sz="10000" spc="-1535">
                <a:solidFill>
                  <a:srgbClr val="000000"/>
                </a:solidFill>
              </a:rPr>
              <a:t>k</a:t>
            </a:r>
            <a:r>
              <a:rPr dirty="0" sz="10000" spc="-1315">
                <a:solidFill>
                  <a:srgbClr val="000000"/>
                </a:solidFill>
              </a:rPr>
              <a:t>,</a:t>
            </a:r>
            <a:r>
              <a:rPr dirty="0" sz="10000" spc="-900">
                <a:solidFill>
                  <a:srgbClr val="000000"/>
                </a:solidFill>
              </a:rPr>
              <a:t> </a:t>
            </a:r>
            <a:r>
              <a:rPr dirty="0" sz="10000" spc="-969">
                <a:solidFill>
                  <a:srgbClr val="000000"/>
                </a:solidFill>
              </a:rPr>
              <a:t>O</a:t>
            </a:r>
            <a:r>
              <a:rPr dirty="0" sz="10000" spc="-940">
                <a:solidFill>
                  <a:srgbClr val="000000"/>
                </a:solidFill>
              </a:rPr>
              <a:t>d</a:t>
            </a:r>
            <a:r>
              <a:rPr dirty="0" sz="10000" spc="-615">
                <a:solidFill>
                  <a:srgbClr val="000000"/>
                </a:solidFill>
              </a:rPr>
              <a:t>d  </a:t>
            </a:r>
            <a:r>
              <a:rPr dirty="0" sz="10000" spc="-1470">
                <a:solidFill>
                  <a:srgbClr val="000000"/>
                </a:solidFill>
              </a:rPr>
              <a:t>R</a:t>
            </a:r>
            <a:r>
              <a:rPr dirty="0" sz="10000" spc="-1425">
                <a:solidFill>
                  <a:srgbClr val="000000"/>
                </a:solidFill>
              </a:rPr>
              <a:t>a</a:t>
            </a:r>
            <a:r>
              <a:rPr dirty="0" sz="10000" spc="-860">
                <a:solidFill>
                  <a:srgbClr val="000000"/>
                </a:solidFill>
              </a:rPr>
              <a:t>t</a:t>
            </a:r>
            <a:r>
              <a:rPr dirty="0" sz="10000" spc="-880">
                <a:solidFill>
                  <a:srgbClr val="000000"/>
                </a:solidFill>
              </a:rPr>
              <a:t>i</a:t>
            </a:r>
            <a:r>
              <a:rPr dirty="0" sz="10000" spc="-1015">
                <a:solidFill>
                  <a:srgbClr val="000000"/>
                </a:solidFill>
              </a:rPr>
              <a:t>o</a:t>
            </a:r>
            <a:r>
              <a:rPr dirty="0" sz="10000" spc="-1315">
                <a:solidFill>
                  <a:srgbClr val="000000"/>
                </a:solidFill>
              </a:rPr>
              <a:t>,</a:t>
            </a:r>
            <a:r>
              <a:rPr dirty="0" sz="10000" spc="-900">
                <a:solidFill>
                  <a:srgbClr val="000000"/>
                </a:solidFill>
              </a:rPr>
              <a:t> </a:t>
            </a:r>
            <a:r>
              <a:rPr dirty="0" sz="10000" spc="25">
                <a:solidFill>
                  <a:srgbClr val="000000"/>
                </a:solidFill>
              </a:rPr>
              <a:t>C</a:t>
            </a:r>
            <a:r>
              <a:rPr dirty="0" sz="10000" spc="-1015">
                <a:solidFill>
                  <a:srgbClr val="000000"/>
                </a:solidFill>
              </a:rPr>
              <a:t>o</a:t>
            </a:r>
            <a:r>
              <a:rPr dirty="0" sz="10000" spc="-1260">
                <a:solidFill>
                  <a:srgbClr val="000000"/>
                </a:solidFill>
              </a:rPr>
              <a:t>n</a:t>
            </a:r>
            <a:r>
              <a:rPr dirty="0" sz="10000" spc="-775">
                <a:solidFill>
                  <a:srgbClr val="000000"/>
                </a:solidFill>
              </a:rPr>
              <a:t>f</a:t>
            </a:r>
            <a:r>
              <a:rPr dirty="0" sz="10000" spc="-880">
                <a:solidFill>
                  <a:srgbClr val="000000"/>
                </a:solidFill>
              </a:rPr>
              <a:t>i</a:t>
            </a:r>
            <a:r>
              <a:rPr dirty="0" sz="10000" spc="-940">
                <a:solidFill>
                  <a:srgbClr val="000000"/>
                </a:solidFill>
              </a:rPr>
              <a:t>d</a:t>
            </a:r>
            <a:r>
              <a:rPr dirty="0" sz="10000" spc="-910">
                <a:solidFill>
                  <a:srgbClr val="000000"/>
                </a:solidFill>
              </a:rPr>
              <a:t>e</a:t>
            </a:r>
            <a:r>
              <a:rPr dirty="0" sz="10000" spc="-1260">
                <a:solidFill>
                  <a:srgbClr val="000000"/>
                </a:solidFill>
              </a:rPr>
              <a:t>n</a:t>
            </a:r>
            <a:r>
              <a:rPr dirty="0" sz="10000" spc="-715">
                <a:solidFill>
                  <a:srgbClr val="000000"/>
                </a:solidFill>
              </a:rPr>
              <a:t>t  </a:t>
            </a:r>
            <a:r>
              <a:rPr dirty="0" sz="10000" spc="-2630">
                <a:solidFill>
                  <a:srgbClr val="000000"/>
                </a:solidFill>
              </a:rPr>
              <a:t>I</a:t>
            </a:r>
            <a:r>
              <a:rPr dirty="0" sz="10000" spc="-1260">
                <a:solidFill>
                  <a:srgbClr val="000000"/>
                </a:solidFill>
              </a:rPr>
              <a:t>n</a:t>
            </a:r>
            <a:r>
              <a:rPr dirty="0" sz="10000" spc="-860">
                <a:solidFill>
                  <a:srgbClr val="000000"/>
                </a:solidFill>
              </a:rPr>
              <a:t>t</a:t>
            </a:r>
            <a:r>
              <a:rPr dirty="0" sz="10000" spc="-910">
                <a:solidFill>
                  <a:srgbClr val="000000"/>
                </a:solidFill>
              </a:rPr>
              <a:t>e</a:t>
            </a:r>
            <a:r>
              <a:rPr dirty="0" sz="10000" spc="-1325">
                <a:solidFill>
                  <a:srgbClr val="000000"/>
                </a:solidFill>
              </a:rPr>
              <a:t>r</a:t>
            </a:r>
            <a:r>
              <a:rPr dirty="0" sz="10000" spc="-1325">
                <a:solidFill>
                  <a:srgbClr val="000000"/>
                </a:solidFill>
              </a:rPr>
              <a:t>v</a:t>
            </a:r>
            <a:r>
              <a:rPr dirty="0" sz="10000" spc="-1425">
                <a:solidFill>
                  <a:srgbClr val="000000"/>
                </a:solidFill>
              </a:rPr>
              <a:t>a</a:t>
            </a:r>
            <a:r>
              <a:rPr dirty="0" sz="10000" spc="-780">
                <a:solidFill>
                  <a:srgbClr val="000000"/>
                </a:solidFill>
              </a:rPr>
              <a:t>l</a:t>
            </a:r>
            <a:r>
              <a:rPr dirty="0" sz="10000" spc="-900">
                <a:solidFill>
                  <a:srgbClr val="000000"/>
                </a:solidFill>
              </a:rPr>
              <a:t> </a:t>
            </a:r>
            <a:r>
              <a:rPr dirty="0" sz="10000" spc="-2445">
                <a:solidFill>
                  <a:srgbClr val="000000"/>
                </a:solidFill>
              </a:rPr>
              <a:t>&amp;</a:t>
            </a:r>
            <a:r>
              <a:rPr dirty="0" sz="10000" spc="-900">
                <a:solidFill>
                  <a:srgbClr val="000000"/>
                </a:solidFill>
              </a:rPr>
              <a:t> </a:t>
            </a:r>
            <a:r>
              <a:rPr dirty="0" sz="10000" spc="-2630">
                <a:solidFill>
                  <a:srgbClr val="000000"/>
                </a:solidFill>
              </a:rPr>
              <a:t>I</a:t>
            </a:r>
            <a:r>
              <a:rPr dirty="0" sz="10000" spc="-1260">
                <a:solidFill>
                  <a:srgbClr val="000000"/>
                </a:solidFill>
              </a:rPr>
              <a:t>n</a:t>
            </a:r>
            <a:r>
              <a:rPr dirty="0" sz="10000" spc="-865">
                <a:solidFill>
                  <a:srgbClr val="000000"/>
                </a:solidFill>
              </a:rPr>
              <a:t>t</a:t>
            </a:r>
            <a:r>
              <a:rPr dirty="0" sz="10000" spc="-910">
                <a:solidFill>
                  <a:srgbClr val="000000"/>
                </a:solidFill>
              </a:rPr>
              <a:t>e</a:t>
            </a:r>
            <a:r>
              <a:rPr dirty="0" sz="10000" spc="-1325">
                <a:solidFill>
                  <a:srgbClr val="000000"/>
                </a:solidFill>
              </a:rPr>
              <a:t>r</a:t>
            </a:r>
            <a:r>
              <a:rPr dirty="0" sz="10000" spc="-990">
                <a:solidFill>
                  <a:srgbClr val="000000"/>
                </a:solidFill>
              </a:rPr>
              <a:t>p</a:t>
            </a:r>
            <a:r>
              <a:rPr dirty="0" sz="10000" spc="-1325">
                <a:solidFill>
                  <a:srgbClr val="000000"/>
                </a:solidFill>
              </a:rPr>
              <a:t>r</a:t>
            </a:r>
            <a:r>
              <a:rPr dirty="0" sz="10000" spc="-910">
                <a:solidFill>
                  <a:srgbClr val="000000"/>
                </a:solidFill>
              </a:rPr>
              <a:t>e</a:t>
            </a:r>
            <a:r>
              <a:rPr dirty="0" sz="10000" spc="-865">
                <a:solidFill>
                  <a:srgbClr val="000000"/>
                </a:solidFill>
              </a:rPr>
              <a:t>t</a:t>
            </a:r>
            <a:r>
              <a:rPr dirty="0" sz="10000" spc="-1425">
                <a:solidFill>
                  <a:srgbClr val="000000"/>
                </a:solidFill>
              </a:rPr>
              <a:t>a</a:t>
            </a:r>
            <a:r>
              <a:rPr dirty="0" sz="10000" spc="-1220">
                <a:solidFill>
                  <a:srgbClr val="000000"/>
                </a:solidFill>
              </a:rPr>
              <a:t>s</a:t>
            </a:r>
            <a:r>
              <a:rPr dirty="0" sz="10000" spc="-880">
                <a:solidFill>
                  <a:srgbClr val="000000"/>
                </a:solidFill>
              </a:rPr>
              <a:t>i</a:t>
            </a:r>
            <a:endParaRPr sz="10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4777" y="6512676"/>
            <a:ext cx="3473221" cy="377432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2771775" cy="2943860"/>
            <a:chOff x="0" y="0"/>
            <a:chExt cx="2771775" cy="29438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102121" cy="2943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982" y="568830"/>
              <a:ext cx="2522176" cy="141152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5967630" y="188615"/>
            <a:ext cx="1953895" cy="1017905"/>
            <a:chOff x="15967630" y="188615"/>
            <a:chExt cx="1953895" cy="101790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68890" y="188615"/>
              <a:ext cx="952499" cy="1000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7630" y="206141"/>
              <a:ext cx="1000124" cy="100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67630" y="206136"/>
              <a:ext cx="1000124" cy="10001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3506908"/>
            <a:ext cx="9182099" cy="2409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700" y="6196761"/>
            <a:ext cx="8115299" cy="26384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073629" y="711192"/>
            <a:ext cx="414083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800">
                <a:solidFill>
                  <a:srgbClr val="FFFFFF"/>
                </a:solidFill>
              </a:rPr>
              <a:t>S</a:t>
            </a:r>
            <a:r>
              <a:rPr dirty="0" spc="-620">
                <a:solidFill>
                  <a:srgbClr val="FFFFFF"/>
                </a:solidFill>
              </a:rPr>
              <a:t>O</a:t>
            </a:r>
            <a:r>
              <a:rPr dirty="0" spc="-825">
                <a:solidFill>
                  <a:srgbClr val="FFFFFF"/>
                </a:solidFill>
              </a:rPr>
              <a:t>A</a:t>
            </a:r>
            <a:r>
              <a:rPr dirty="0" spc="-575">
                <a:solidFill>
                  <a:srgbClr val="FFFFFF"/>
                </a:solidFill>
              </a:rPr>
              <a:t>L</a:t>
            </a:r>
            <a:r>
              <a:rPr dirty="0" spc="-575">
                <a:solidFill>
                  <a:srgbClr val="FFFFFF"/>
                </a:solidFill>
              </a:rPr>
              <a:t> </a:t>
            </a:r>
            <a:r>
              <a:rPr dirty="0" spc="-819">
                <a:solidFill>
                  <a:srgbClr val="FFFFFF"/>
                </a:solidFill>
              </a:rPr>
              <a:t>N</a:t>
            </a:r>
            <a:r>
              <a:rPr dirty="0" spc="-615">
                <a:solidFill>
                  <a:srgbClr val="FFFFFF"/>
                </a:solidFill>
              </a:rPr>
              <a:t>O</a:t>
            </a:r>
            <a:r>
              <a:rPr dirty="0" spc="-575">
                <a:solidFill>
                  <a:srgbClr val="FFFFFF"/>
                </a:solidFill>
              </a:rPr>
              <a:t> </a:t>
            </a:r>
            <a:r>
              <a:rPr dirty="0" spc="-1050">
                <a:solidFill>
                  <a:srgbClr val="FFFFFF"/>
                </a:solidFill>
              </a:rPr>
              <a:t>2</a:t>
            </a: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19523" y="6889891"/>
            <a:ext cx="152400" cy="152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319523" y="7509016"/>
            <a:ext cx="152400" cy="1523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16000" y="1932095"/>
            <a:ext cx="16250285" cy="80194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403860">
              <a:lnSpc>
                <a:spcPct val="116100"/>
              </a:lnSpc>
              <a:spcBef>
                <a:spcPts val="95"/>
              </a:spcBef>
            </a:pPr>
            <a:r>
              <a:rPr dirty="0" sz="3500" spc="-360">
                <a:solidFill>
                  <a:srgbClr val="F2F2F2"/>
                </a:solidFill>
                <a:latin typeface="Verdana"/>
                <a:cs typeface="Verdana"/>
              </a:rPr>
              <a:t>Dalam 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suatu </a:t>
            </a:r>
            <a:r>
              <a:rPr dirty="0" sz="3500" spc="-204">
                <a:solidFill>
                  <a:srgbClr val="F2F2F2"/>
                </a:solidFill>
                <a:latin typeface="Verdana"/>
                <a:cs typeface="Verdana"/>
              </a:rPr>
              <a:t>penelitian 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untuk </a:t>
            </a:r>
            <a:r>
              <a:rPr dirty="0" sz="3500" spc="-254">
                <a:solidFill>
                  <a:srgbClr val="F2F2F2"/>
                </a:solidFill>
                <a:latin typeface="Verdana"/>
                <a:cs typeface="Verdana"/>
              </a:rPr>
              <a:t>mengetahui </a:t>
            </a:r>
            <a:r>
              <a:rPr dirty="0" sz="3500" spc="-225">
                <a:solidFill>
                  <a:srgbClr val="F2F2F2"/>
                </a:solidFill>
                <a:latin typeface="Verdana"/>
                <a:cs typeface="Verdana"/>
              </a:rPr>
              <a:t>hubungan </a:t>
            </a:r>
            <a:r>
              <a:rPr dirty="0" sz="3500" spc="-295">
                <a:solidFill>
                  <a:srgbClr val="F2F2F2"/>
                </a:solidFill>
                <a:latin typeface="Verdana"/>
                <a:cs typeface="Verdana"/>
              </a:rPr>
              <a:t>antara </a:t>
            </a:r>
            <a:r>
              <a:rPr dirty="0" sz="3500" spc="-225">
                <a:solidFill>
                  <a:srgbClr val="F2F2F2"/>
                </a:solidFill>
                <a:latin typeface="Verdana"/>
                <a:cs typeface="Verdana"/>
              </a:rPr>
              <a:t>pendapatan 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dengan </a:t>
            </a:r>
            <a:r>
              <a:rPr dirty="0" sz="3500" spc="-2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43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14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43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33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430">
                <a:solidFill>
                  <a:srgbClr val="F2F2F2"/>
                </a:solidFill>
                <a:latin typeface="Verdana"/>
                <a:cs typeface="Verdana"/>
              </a:rPr>
              <a:t>j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,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2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14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33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15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54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2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36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120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955">
                <a:solidFill>
                  <a:srgbClr val="F2F2F2"/>
                </a:solidFill>
                <a:latin typeface="Verdana"/>
                <a:cs typeface="Verdana"/>
              </a:rPr>
              <a:t>:</a:t>
            </a:r>
            <a:endParaRPr sz="3500">
              <a:latin typeface="Verdana"/>
              <a:cs typeface="Verdana"/>
            </a:endParaRPr>
          </a:p>
          <a:p>
            <a:pPr algn="just" marL="9912985" marR="585470">
              <a:lnSpc>
                <a:spcPct val="116100"/>
              </a:lnSpc>
              <a:spcBef>
                <a:spcPts val="2365"/>
              </a:spcBef>
            </a:pP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Tentukan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resiko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tidak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50">
                <a:solidFill>
                  <a:srgbClr val="F2F2F2"/>
                </a:solidFill>
                <a:latin typeface="Verdana"/>
                <a:cs typeface="Verdana"/>
              </a:rPr>
              <a:t>puas </a:t>
            </a:r>
            <a:r>
              <a:rPr dirty="0" sz="3500" spc="-24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95">
                <a:solidFill>
                  <a:srgbClr val="F2F2F2"/>
                </a:solidFill>
                <a:latin typeface="Verdana"/>
                <a:cs typeface="Verdana"/>
              </a:rPr>
              <a:t>antara</a:t>
            </a:r>
            <a:r>
              <a:rPr dirty="0" sz="3500" spc="-29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25">
                <a:solidFill>
                  <a:srgbClr val="F2F2F2"/>
                </a:solidFill>
                <a:latin typeface="Verdana"/>
                <a:cs typeface="Verdana"/>
              </a:rPr>
              <a:t>pendapatan</a:t>
            </a:r>
            <a:r>
              <a:rPr dirty="0" sz="3500" spc="-22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85">
                <a:solidFill>
                  <a:srgbClr val="F2F2F2"/>
                </a:solidFill>
                <a:latin typeface="Verdana"/>
                <a:cs typeface="Verdana"/>
              </a:rPr>
              <a:t>yang </a:t>
            </a:r>
            <a:r>
              <a:rPr dirty="0" sz="3500" spc="-122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95">
                <a:solidFill>
                  <a:srgbClr val="F2F2F2"/>
                </a:solidFill>
                <a:latin typeface="Verdana"/>
                <a:cs typeface="Verdana"/>
              </a:rPr>
              <a:t>kurang</a:t>
            </a:r>
            <a:r>
              <a:rPr dirty="0" sz="3500" spc="-29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525">
                <a:solidFill>
                  <a:srgbClr val="F2F2F2"/>
                </a:solidFill>
                <a:latin typeface="Verdana"/>
                <a:cs typeface="Verdana"/>
              </a:rPr>
              <a:t>&amp;</a:t>
            </a:r>
            <a:r>
              <a:rPr dirty="0" sz="3500" spc="-52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75">
                <a:solidFill>
                  <a:srgbClr val="F2F2F2"/>
                </a:solidFill>
                <a:latin typeface="Verdana"/>
                <a:cs typeface="Verdana"/>
              </a:rPr>
              <a:t>lebih</a:t>
            </a:r>
            <a:r>
              <a:rPr dirty="0" sz="3500" spc="-17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85">
                <a:solidFill>
                  <a:srgbClr val="F2F2F2"/>
                </a:solidFill>
                <a:latin typeface="Verdana"/>
                <a:cs typeface="Verdana"/>
              </a:rPr>
              <a:t>atau</a:t>
            </a:r>
            <a:r>
              <a:rPr dirty="0" sz="3500" spc="-2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85">
                <a:solidFill>
                  <a:srgbClr val="F2F2F2"/>
                </a:solidFill>
                <a:latin typeface="Verdana"/>
                <a:cs typeface="Verdana"/>
              </a:rPr>
              <a:t>sama </a:t>
            </a:r>
            <a:r>
              <a:rPr dirty="0" sz="3500" spc="-38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dengan</a:t>
            </a:r>
            <a:r>
              <a:rPr dirty="0" sz="3500" spc="-2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45">
                <a:solidFill>
                  <a:srgbClr val="F2F2F2"/>
                </a:solidFill>
                <a:latin typeface="Verdana"/>
                <a:cs typeface="Verdana"/>
              </a:rPr>
              <a:t>$15000,</a:t>
            </a:r>
            <a:r>
              <a:rPr dirty="0" sz="3500" spc="-34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serta 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33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14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33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434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640">
                <a:solidFill>
                  <a:srgbClr val="F2F2F2"/>
                </a:solidFill>
                <a:latin typeface="Verdana"/>
                <a:cs typeface="Verdana"/>
              </a:rPr>
              <a:t>,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2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229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180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955">
                <a:solidFill>
                  <a:srgbClr val="F2F2F2"/>
                </a:solidFill>
                <a:latin typeface="Verdana"/>
                <a:cs typeface="Verdana"/>
              </a:rPr>
              <a:t>:</a:t>
            </a:r>
            <a:endParaRPr sz="3500">
              <a:latin typeface="Verdana"/>
              <a:cs typeface="Verdana"/>
            </a:endParaRPr>
          </a:p>
          <a:p>
            <a:pPr algn="just" marL="10668000">
              <a:lnSpc>
                <a:spcPct val="100000"/>
              </a:lnSpc>
              <a:spcBef>
                <a:spcPts val="675"/>
              </a:spcBef>
            </a:pP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16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15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355">
                <a:solidFill>
                  <a:srgbClr val="F2F2F2"/>
                </a:solidFill>
                <a:latin typeface="Verdana"/>
                <a:cs typeface="Verdana"/>
              </a:rPr>
              <a:t>v</a:t>
            </a:r>
            <a:r>
              <a:rPr dirty="0" sz="3500" spc="-21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480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endParaRPr sz="3500">
              <a:latin typeface="Verdana"/>
              <a:cs typeface="Verdana"/>
            </a:endParaRPr>
          </a:p>
          <a:p>
            <a:pPr algn="just" marL="10668000">
              <a:lnSpc>
                <a:spcPct val="100000"/>
              </a:lnSpc>
              <a:spcBef>
                <a:spcPts val="675"/>
              </a:spcBef>
            </a:pPr>
            <a:r>
              <a:rPr dirty="0" sz="3500" spc="-135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120">
                <a:solidFill>
                  <a:srgbClr val="F2F2F2"/>
                </a:solidFill>
                <a:latin typeface="Verdana"/>
                <a:cs typeface="Verdana"/>
              </a:rPr>
              <a:t>dd</a:t>
            </a:r>
            <a:r>
              <a:rPr dirty="0" sz="3500" spc="-30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6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15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210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12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500" spc="-3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27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65">
                <a:solidFill>
                  <a:srgbClr val="F2F2F2"/>
                </a:solidFill>
                <a:latin typeface="Verdana"/>
                <a:cs typeface="Verdana"/>
              </a:rPr>
              <a:t>C</a:t>
            </a:r>
            <a:r>
              <a:rPr dirty="0" sz="3500" spc="-610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260">
                <a:solidFill>
                  <a:srgbClr val="F2F2F2"/>
                </a:solidFill>
                <a:latin typeface="Verdana"/>
                <a:cs typeface="Verdana"/>
              </a:rPr>
              <a:t>9</a:t>
            </a:r>
            <a:r>
              <a:rPr dirty="0" sz="3500" spc="-254">
                <a:solidFill>
                  <a:srgbClr val="F2F2F2"/>
                </a:solidFill>
                <a:latin typeface="Verdana"/>
                <a:cs typeface="Verdana"/>
              </a:rPr>
              <a:t>5</a:t>
            </a:r>
            <a:r>
              <a:rPr dirty="0" sz="3500" spc="-1365">
                <a:solidFill>
                  <a:srgbClr val="F2F2F2"/>
                </a:solidFill>
                <a:latin typeface="Verdana"/>
                <a:cs typeface="Verdana"/>
              </a:rPr>
              <a:t>%</a:t>
            </a: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4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005"/>
              </a:spcBef>
            </a:pPr>
            <a:r>
              <a:rPr dirty="0" sz="3500" spc="-2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500" spc="-23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500" spc="-17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48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500" spc="-4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8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500" spc="-2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3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43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955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dirty="0" sz="3500" spc="-4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075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3500" spc="-4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7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27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4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75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500">
              <a:latin typeface="Verdana"/>
              <a:cs typeface="Verdana"/>
            </a:endParaRPr>
          </a:p>
          <a:p>
            <a:pPr marL="118110">
              <a:lnSpc>
                <a:spcPct val="100000"/>
              </a:lnSpc>
              <a:spcBef>
                <a:spcPts val="75"/>
              </a:spcBef>
            </a:pPr>
            <a:r>
              <a:rPr dirty="0" sz="3500" spc="-8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500" spc="-28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3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500" spc="43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955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dirty="0" sz="3500" spc="-4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65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dirty="0" sz="3500" spc="-4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17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500" spc="-37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500" spc="-27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500" spc="-4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500" spc="-36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3073" y="7902904"/>
            <a:ext cx="4404926" cy="23840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9940" y="276696"/>
            <a:ext cx="1953498" cy="10001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54671" y="747763"/>
            <a:ext cx="47783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944"/>
              <a:t>R</a:t>
            </a:r>
            <a:r>
              <a:rPr dirty="0" spc="-585"/>
              <a:t>e</a:t>
            </a:r>
            <a:r>
              <a:rPr dirty="0" spc="-500"/>
              <a:t>l</a:t>
            </a:r>
            <a:r>
              <a:rPr dirty="0" spc="-915"/>
              <a:t>a</a:t>
            </a:r>
            <a:r>
              <a:rPr dirty="0" spc="-555"/>
              <a:t>t</a:t>
            </a:r>
            <a:r>
              <a:rPr dirty="0" spc="-565"/>
              <a:t>i</a:t>
            </a:r>
            <a:r>
              <a:rPr dirty="0" spc="-850"/>
              <a:t>v</a:t>
            </a:r>
            <a:r>
              <a:rPr dirty="0" spc="-580"/>
              <a:t>e</a:t>
            </a:r>
            <a:r>
              <a:rPr dirty="0" spc="-575"/>
              <a:t> </a:t>
            </a:r>
            <a:r>
              <a:rPr dirty="0" spc="-944"/>
              <a:t>R</a:t>
            </a:r>
            <a:r>
              <a:rPr dirty="0" spc="-565"/>
              <a:t>i</a:t>
            </a:r>
            <a:r>
              <a:rPr dirty="0" spc="-785"/>
              <a:t>s</a:t>
            </a:r>
            <a:r>
              <a:rPr dirty="0" spc="-980"/>
              <a:t>k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793970" cy="397144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4562" y="2162182"/>
            <a:ext cx="8058149" cy="29813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79836" y="5632985"/>
            <a:ext cx="5524499" cy="200672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5692" y="8086680"/>
            <a:ext cx="15936594" cy="125412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391160" marR="5080" indent="-379095">
              <a:lnSpc>
                <a:spcPct val="101600"/>
              </a:lnSpc>
              <a:spcBef>
                <a:spcPts val="20"/>
              </a:spcBef>
            </a:pPr>
            <a:r>
              <a:rPr dirty="0" sz="4000" spc="-36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4000" spc="-35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994">
                <a:solidFill>
                  <a:srgbClr val="F2F2F2"/>
                </a:solidFill>
                <a:latin typeface="Verdana"/>
                <a:cs typeface="Verdana"/>
              </a:rPr>
              <a:t>=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1225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4000" spc="-730">
                <a:solidFill>
                  <a:srgbClr val="F2F2F2"/>
                </a:solidFill>
                <a:latin typeface="Verdana"/>
                <a:cs typeface="Verdana"/>
              </a:rPr>
              <a:t>.</a:t>
            </a:r>
            <a:r>
              <a:rPr dirty="0" sz="4000" spc="-434">
                <a:solidFill>
                  <a:srgbClr val="F2F2F2"/>
                </a:solidFill>
                <a:latin typeface="Verdana"/>
                <a:cs typeface="Verdana"/>
              </a:rPr>
              <a:t>2</a:t>
            </a:r>
            <a:r>
              <a:rPr dirty="0" sz="4000" spc="-355">
                <a:solidFill>
                  <a:srgbClr val="F2F2F2"/>
                </a:solidFill>
                <a:latin typeface="Verdana"/>
                <a:cs typeface="Verdana"/>
              </a:rPr>
              <a:t>9</a:t>
            </a:r>
            <a:r>
              <a:rPr dirty="0" sz="4000" spc="-730">
                <a:solidFill>
                  <a:srgbClr val="F2F2F2"/>
                </a:solidFill>
                <a:latin typeface="Verdana"/>
                <a:cs typeface="Verdana"/>
              </a:rPr>
              <a:t>,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73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4000" spc="-24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320">
                <a:solidFill>
                  <a:srgbClr val="F2F2F2"/>
                </a:solidFill>
                <a:latin typeface="Verdana"/>
                <a:cs typeface="Verdana"/>
              </a:rPr>
              <a:t>nun</a:t>
            </a:r>
            <a:r>
              <a:rPr dirty="0" sz="4000" spc="-545">
                <a:solidFill>
                  <a:srgbClr val="F2F2F2"/>
                </a:solidFill>
                <a:latin typeface="Verdana"/>
                <a:cs typeface="Verdana"/>
              </a:rPr>
              <a:t>j</a:t>
            </a:r>
            <a:r>
              <a:rPr dirty="0" sz="4000" spc="-320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4000" spc="-555">
                <a:solidFill>
                  <a:srgbClr val="F2F2F2"/>
                </a:solidFill>
                <a:latin typeface="Verdana"/>
                <a:cs typeface="Verdana"/>
              </a:rPr>
              <a:t>kk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31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195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300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4000" spc="-570">
                <a:solidFill>
                  <a:srgbClr val="F2F2F2"/>
                </a:solidFill>
                <a:latin typeface="Verdana"/>
                <a:cs typeface="Verdana"/>
              </a:rPr>
              <a:t>w</a:t>
            </a:r>
            <a:r>
              <a:rPr dirty="0" sz="4000" spc="-41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5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4000" spc="-24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35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4000" spc="-24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245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4000" spc="-42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32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260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195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4000" spc="-24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32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265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31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21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4000" spc="-24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32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195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21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30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31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994">
                <a:solidFill>
                  <a:srgbClr val="F2F2F2"/>
                </a:solidFill>
                <a:latin typeface="Verdana"/>
                <a:cs typeface="Verdana"/>
              </a:rPr>
              <a:t>&lt;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30">
                <a:solidFill>
                  <a:srgbClr val="F2F2F2"/>
                </a:solidFill>
                <a:latin typeface="Verdana"/>
                <a:cs typeface="Verdana"/>
              </a:rPr>
              <a:t>$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1225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4000" spc="-345">
                <a:solidFill>
                  <a:srgbClr val="F2F2F2"/>
                </a:solidFill>
                <a:latin typeface="Verdana"/>
                <a:cs typeface="Verdana"/>
              </a:rPr>
              <a:t>5</a:t>
            </a:r>
            <a:r>
              <a:rPr dirty="0" sz="4000" spc="-730">
                <a:solidFill>
                  <a:srgbClr val="F2F2F2"/>
                </a:solidFill>
                <a:latin typeface="Verdana"/>
                <a:cs typeface="Verdana"/>
              </a:rPr>
              <a:t>.</a:t>
            </a:r>
            <a:r>
              <a:rPr dirty="0" sz="4000" spc="-160">
                <a:solidFill>
                  <a:srgbClr val="F2F2F2"/>
                </a:solidFill>
                <a:latin typeface="Verdana"/>
                <a:cs typeface="Verdana"/>
              </a:rPr>
              <a:t>00</a:t>
            </a:r>
            <a:r>
              <a:rPr dirty="0" sz="4000" spc="-110">
                <a:solidFill>
                  <a:srgbClr val="F2F2F2"/>
                </a:solidFill>
                <a:latin typeface="Verdana"/>
                <a:cs typeface="Verdana"/>
              </a:rPr>
              <a:t>0  </a:t>
            </a:r>
            <a:r>
              <a:rPr dirty="0" sz="4000" spc="-315">
                <a:solidFill>
                  <a:srgbClr val="F2F2F2"/>
                </a:solidFill>
                <a:latin typeface="Verdana"/>
                <a:cs typeface="Verdana"/>
              </a:rPr>
              <a:t>beresiko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45">
                <a:solidFill>
                  <a:srgbClr val="F2F2F2"/>
                </a:solidFill>
                <a:latin typeface="Verdana"/>
                <a:cs typeface="Verdana"/>
              </a:rPr>
              <a:t>tidak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25">
                <a:solidFill>
                  <a:srgbClr val="F2F2F2"/>
                </a:solidFill>
                <a:latin typeface="Verdana"/>
                <a:cs typeface="Verdana"/>
              </a:rPr>
              <a:t>puas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685">
                <a:solidFill>
                  <a:srgbClr val="F2F2F2"/>
                </a:solidFill>
                <a:latin typeface="Verdana"/>
                <a:cs typeface="Verdana"/>
              </a:rPr>
              <a:t>1.29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65">
                <a:solidFill>
                  <a:srgbClr val="F2F2F2"/>
                </a:solidFill>
                <a:latin typeface="Verdana"/>
                <a:cs typeface="Verdana"/>
              </a:rPr>
              <a:t>kali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25">
                <a:solidFill>
                  <a:srgbClr val="F2F2F2"/>
                </a:solidFill>
                <a:latin typeface="Verdana"/>
                <a:cs typeface="Verdana"/>
              </a:rPr>
              <a:t>dari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10">
                <a:solidFill>
                  <a:srgbClr val="F2F2F2"/>
                </a:solidFill>
                <a:latin typeface="Verdana"/>
                <a:cs typeface="Verdana"/>
              </a:rPr>
              <a:t>pada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70">
                <a:solidFill>
                  <a:srgbClr val="F2F2F2"/>
                </a:solidFill>
                <a:latin typeface="Verdana"/>
                <a:cs typeface="Verdana"/>
              </a:rPr>
              <a:t>yang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30">
                <a:solidFill>
                  <a:srgbClr val="F2F2F2"/>
                </a:solidFill>
                <a:latin typeface="Verdana"/>
                <a:cs typeface="Verdana"/>
              </a:rPr>
              <a:t>pendapatannya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994">
                <a:solidFill>
                  <a:srgbClr val="F2F2F2"/>
                </a:solidFill>
                <a:latin typeface="Verdana"/>
                <a:cs typeface="Verdana"/>
              </a:rPr>
              <a:t>≥</a:t>
            </a:r>
            <a:r>
              <a:rPr dirty="0" sz="4000" spc="-86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30">
                <a:solidFill>
                  <a:srgbClr val="F2F2F2"/>
                </a:solidFill>
                <a:latin typeface="Verdana"/>
                <a:cs typeface="Verdana"/>
              </a:rPr>
              <a:t>$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459">
                <a:solidFill>
                  <a:srgbClr val="F2F2F2"/>
                </a:solidFill>
                <a:latin typeface="Verdana"/>
                <a:cs typeface="Verdana"/>
              </a:rPr>
              <a:t>15.000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3073" y="7902904"/>
            <a:ext cx="4404926" cy="23840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9940" y="276696"/>
            <a:ext cx="1953498" cy="10001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65896" y="747764"/>
            <a:ext cx="37560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620"/>
              <a:t>O</a:t>
            </a:r>
            <a:r>
              <a:rPr dirty="0" spc="-605"/>
              <a:t>d</a:t>
            </a:r>
            <a:r>
              <a:rPr dirty="0" spc="-600"/>
              <a:t>d</a:t>
            </a:r>
            <a:r>
              <a:rPr dirty="0" spc="-575"/>
              <a:t> </a:t>
            </a:r>
            <a:r>
              <a:rPr dirty="0" spc="-944"/>
              <a:t>R</a:t>
            </a:r>
            <a:r>
              <a:rPr dirty="0" spc="-915"/>
              <a:t>a</a:t>
            </a:r>
            <a:r>
              <a:rPr dirty="0" spc="-555"/>
              <a:t>t</a:t>
            </a:r>
            <a:r>
              <a:rPr dirty="0" spc="-565"/>
              <a:t>i</a:t>
            </a:r>
            <a:r>
              <a:rPr dirty="0" spc="-645"/>
              <a:t>o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793970" cy="39714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10035" y="2588823"/>
            <a:ext cx="6467474" cy="385462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64083" y="7229609"/>
            <a:ext cx="16080740" cy="125412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3012440" marR="5080" indent="-3000375">
              <a:lnSpc>
                <a:spcPct val="101600"/>
              </a:lnSpc>
              <a:spcBef>
                <a:spcPts val="20"/>
              </a:spcBef>
            </a:pPr>
            <a:r>
              <a:rPr dirty="0" sz="4000" spc="-360">
                <a:solidFill>
                  <a:srgbClr val="F2F2F2"/>
                </a:solidFill>
                <a:latin typeface="Verdana"/>
                <a:cs typeface="Verdana"/>
              </a:rPr>
              <a:t>Artinya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35">
                <a:solidFill>
                  <a:srgbClr val="F2F2F2"/>
                </a:solidFill>
                <a:latin typeface="Verdana"/>
                <a:cs typeface="Verdana"/>
              </a:rPr>
              <a:t>Seseorang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295">
                <a:solidFill>
                  <a:srgbClr val="F2F2F2"/>
                </a:solidFill>
                <a:latin typeface="Verdana"/>
                <a:cs typeface="Verdana"/>
              </a:rPr>
              <a:t>dengan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05">
                <a:solidFill>
                  <a:srgbClr val="F2F2F2"/>
                </a:solidFill>
                <a:latin typeface="Verdana"/>
                <a:cs typeface="Verdana"/>
              </a:rPr>
              <a:t>pendapatan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994">
                <a:solidFill>
                  <a:srgbClr val="F2F2F2"/>
                </a:solidFill>
                <a:latin typeface="Verdana"/>
                <a:cs typeface="Verdana"/>
              </a:rPr>
              <a:t>&lt;</a:t>
            </a:r>
            <a:r>
              <a:rPr dirty="0" sz="4000" spc="-86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30">
                <a:solidFill>
                  <a:srgbClr val="F2F2F2"/>
                </a:solidFill>
                <a:latin typeface="Verdana"/>
                <a:cs typeface="Verdana"/>
              </a:rPr>
              <a:t>$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459">
                <a:solidFill>
                  <a:srgbClr val="F2F2F2"/>
                </a:solidFill>
                <a:latin typeface="Verdana"/>
                <a:cs typeface="Verdana"/>
              </a:rPr>
              <a:t>15.000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15">
                <a:solidFill>
                  <a:srgbClr val="F2F2F2"/>
                </a:solidFill>
                <a:latin typeface="Verdana"/>
                <a:cs typeface="Verdana"/>
              </a:rPr>
              <a:t>beresiko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45">
                <a:solidFill>
                  <a:srgbClr val="F2F2F2"/>
                </a:solidFill>
                <a:latin typeface="Verdana"/>
                <a:cs typeface="Verdana"/>
              </a:rPr>
              <a:t>tidak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25">
                <a:solidFill>
                  <a:srgbClr val="F2F2F2"/>
                </a:solidFill>
                <a:latin typeface="Verdana"/>
                <a:cs typeface="Verdana"/>
              </a:rPr>
              <a:t>puas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740">
                <a:solidFill>
                  <a:srgbClr val="F2F2F2"/>
                </a:solidFill>
                <a:latin typeface="Verdana"/>
                <a:cs typeface="Verdana"/>
              </a:rPr>
              <a:t>1.37 </a:t>
            </a:r>
            <a:r>
              <a:rPr dirty="0" sz="4000" spc="-139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555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225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4000" spc="-2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195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42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4000" spc="-2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21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195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4000" spc="-41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480">
                <a:solidFill>
                  <a:srgbClr val="F2F2F2"/>
                </a:solidFill>
                <a:latin typeface="Verdana"/>
                <a:cs typeface="Verdana"/>
              </a:rPr>
              <a:t>y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32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260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21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4000" spc="-24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32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195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21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30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4000" spc="-42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320">
                <a:solidFill>
                  <a:srgbClr val="F2F2F2"/>
                </a:solidFill>
                <a:latin typeface="Verdana"/>
                <a:cs typeface="Verdana"/>
              </a:rPr>
              <a:t>nn</a:t>
            </a:r>
            <a:r>
              <a:rPr dirty="0" sz="4000" spc="-480">
                <a:solidFill>
                  <a:srgbClr val="F2F2F2"/>
                </a:solidFill>
                <a:latin typeface="Verdana"/>
                <a:cs typeface="Verdana"/>
              </a:rPr>
              <a:t>y</a:t>
            </a:r>
            <a:r>
              <a:rPr dirty="0" sz="4000" spc="-41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994">
                <a:solidFill>
                  <a:srgbClr val="F2F2F2"/>
                </a:solidFill>
                <a:latin typeface="Verdana"/>
                <a:cs typeface="Verdana"/>
              </a:rPr>
              <a:t>≥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30">
                <a:solidFill>
                  <a:srgbClr val="F2F2F2"/>
                </a:solidFill>
                <a:latin typeface="Verdana"/>
                <a:cs typeface="Verdana"/>
              </a:rPr>
              <a:t>$</a:t>
            </a:r>
            <a:r>
              <a:rPr dirty="0" sz="4000" spc="-45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1225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4000" spc="-345">
                <a:solidFill>
                  <a:srgbClr val="F2F2F2"/>
                </a:solidFill>
                <a:latin typeface="Verdana"/>
                <a:cs typeface="Verdana"/>
              </a:rPr>
              <a:t>5</a:t>
            </a:r>
            <a:r>
              <a:rPr dirty="0" sz="4000" spc="-730">
                <a:solidFill>
                  <a:srgbClr val="F2F2F2"/>
                </a:solidFill>
                <a:latin typeface="Verdana"/>
                <a:cs typeface="Verdana"/>
              </a:rPr>
              <a:t>.</a:t>
            </a:r>
            <a:r>
              <a:rPr dirty="0" sz="4000" spc="-160">
                <a:solidFill>
                  <a:srgbClr val="F2F2F2"/>
                </a:solidFill>
                <a:latin typeface="Verdana"/>
                <a:cs typeface="Verdana"/>
              </a:rPr>
              <a:t>00</a:t>
            </a:r>
            <a:r>
              <a:rPr dirty="0" sz="4000" spc="-155">
                <a:solidFill>
                  <a:srgbClr val="F2F2F2"/>
                </a:solidFill>
                <a:latin typeface="Verdana"/>
                <a:cs typeface="Verdana"/>
              </a:rPr>
              <a:t>0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3073" y="7902904"/>
            <a:ext cx="4404926" cy="23840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09940" y="276698"/>
            <a:ext cx="1953498" cy="10001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789396" y="747764"/>
            <a:ext cx="870902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"/>
              <a:t>C</a:t>
            </a:r>
            <a:r>
              <a:rPr dirty="0" spc="-650"/>
              <a:t>o</a:t>
            </a:r>
            <a:r>
              <a:rPr dirty="0" spc="-810"/>
              <a:t>n</a:t>
            </a:r>
            <a:r>
              <a:rPr dirty="0" spc="-850"/>
              <a:t>v</a:t>
            </a:r>
            <a:r>
              <a:rPr dirty="0" spc="-565"/>
              <a:t>i</a:t>
            </a:r>
            <a:r>
              <a:rPr dirty="0" spc="-605"/>
              <a:t>d</a:t>
            </a:r>
            <a:r>
              <a:rPr dirty="0" spc="-585"/>
              <a:t>e</a:t>
            </a:r>
            <a:r>
              <a:rPr dirty="0" spc="-810"/>
              <a:t>n</a:t>
            </a:r>
            <a:r>
              <a:rPr dirty="0" spc="-550"/>
              <a:t>t</a:t>
            </a:r>
            <a:r>
              <a:rPr dirty="0" spc="-575"/>
              <a:t> </a:t>
            </a:r>
            <a:r>
              <a:rPr dirty="0" spc="-1685"/>
              <a:t>I</a:t>
            </a:r>
            <a:r>
              <a:rPr dirty="0" spc="-810"/>
              <a:t>n</a:t>
            </a:r>
            <a:r>
              <a:rPr dirty="0" spc="-555"/>
              <a:t>t</a:t>
            </a:r>
            <a:r>
              <a:rPr dirty="0" spc="-585"/>
              <a:t>e</a:t>
            </a:r>
            <a:r>
              <a:rPr dirty="0" spc="-855"/>
              <a:t>r</a:t>
            </a:r>
            <a:r>
              <a:rPr dirty="0" spc="-850"/>
              <a:t>v</a:t>
            </a:r>
            <a:r>
              <a:rPr dirty="0" spc="-915"/>
              <a:t>a</a:t>
            </a:r>
            <a:r>
              <a:rPr dirty="0" spc="-500"/>
              <a:t>l</a:t>
            </a:r>
            <a:r>
              <a:rPr dirty="0" spc="-575"/>
              <a:t> </a:t>
            </a:r>
            <a:r>
              <a:rPr dirty="0" spc="-800"/>
              <a:t>9</a:t>
            </a:r>
            <a:r>
              <a:rPr dirty="0" spc="-875"/>
              <a:t>5</a:t>
            </a:r>
            <a:r>
              <a:rPr dirty="0" spc="-3520"/>
              <a:t>%</a:t>
            </a: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793970" cy="397144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2383" y="2547476"/>
            <a:ext cx="8839199" cy="519112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86598" y="7992779"/>
            <a:ext cx="15092044" cy="125412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6629400" marR="5080" indent="-6617334">
              <a:lnSpc>
                <a:spcPct val="101600"/>
              </a:lnSpc>
              <a:spcBef>
                <a:spcPts val="20"/>
              </a:spcBef>
            </a:pPr>
            <a:r>
              <a:rPr dirty="0" sz="4000" spc="-325">
                <a:solidFill>
                  <a:srgbClr val="F2F2F2"/>
                </a:solidFill>
                <a:latin typeface="Verdana"/>
                <a:cs typeface="Verdana"/>
              </a:rPr>
              <a:t>Sehingga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260">
                <a:solidFill>
                  <a:srgbClr val="F2F2F2"/>
                </a:solidFill>
                <a:latin typeface="Verdana"/>
                <a:cs typeface="Verdana"/>
              </a:rPr>
              <a:t>diperoleh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260">
                <a:solidFill>
                  <a:srgbClr val="F2F2F2"/>
                </a:solidFill>
                <a:latin typeface="Verdana"/>
                <a:cs typeface="Verdana"/>
              </a:rPr>
              <a:t>convident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85">
                <a:solidFill>
                  <a:srgbClr val="F2F2F2"/>
                </a:solidFill>
                <a:latin typeface="Verdana"/>
                <a:cs typeface="Verdana"/>
              </a:rPr>
              <a:t>Interval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755">
                <a:solidFill>
                  <a:srgbClr val="F2F2F2"/>
                </a:solidFill>
                <a:latin typeface="Verdana"/>
                <a:cs typeface="Verdana"/>
              </a:rPr>
              <a:t>95%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55">
                <a:solidFill>
                  <a:srgbClr val="F2F2F2"/>
                </a:solidFill>
                <a:latin typeface="Verdana"/>
                <a:cs typeface="Verdana"/>
              </a:rPr>
              <a:t>yaitu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25">
                <a:solidFill>
                  <a:srgbClr val="F2F2F2"/>
                </a:solidFill>
                <a:latin typeface="Verdana"/>
                <a:cs typeface="Verdana"/>
              </a:rPr>
              <a:t>dari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500">
                <a:solidFill>
                  <a:srgbClr val="F2F2F2"/>
                </a:solidFill>
                <a:latin typeface="Verdana"/>
                <a:cs typeface="Verdana"/>
              </a:rPr>
              <a:t>e^-0.026</a:t>
            </a:r>
            <a:r>
              <a:rPr dirty="0" sz="4000" spc="-45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05">
                <a:solidFill>
                  <a:srgbClr val="F2F2F2"/>
                </a:solidFill>
                <a:latin typeface="Verdana"/>
                <a:cs typeface="Verdana"/>
              </a:rPr>
              <a:t>hingga </a:t>
            </a:r>
            <a:r>
              <a:rPr dirty="0" sz="4000" spc="-139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550">
                <a:solidFill>
                  <a:srgbClr val="F2F2F2"/>
                </a:solidFill>
                <a:latin typeface="Verdana"/>
                <a:cs typeface="Verdana"/>
              </a:rPr>
              <a:t>e^0.656</a:t>
            </a:r>
            <a:endParaRPr sz="4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5967630" y="188615"/>
            <a:ext cx="1953895" cy="1017905"/>
            <a:chOff x="15967630" y="188615"/>
            <a:chExt cx="1953895" cy="10179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68890" y="188615"/>
              <a:ext cx="952499" cy="10001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67630" y="206141"/>
              <a:ext cx="1000124" cy="10001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8700" y="3506905"/>
            <a:ext cx="7639049" cy="60657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897911" y="711196"/>
            <a:ext cx="849185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80">
                <a:solidFill>
                  <a:srgbClr val="FFFFFF"/>
                </a:solidFill>
              </a:rPr>
              <a:t>L</a:t>
            </a:r>
            <a:r>
              <a:rPr dirty="0" spc="-825">
                <a:solidFill>
                  <a:srgbClr val="FFFFFF"/>
                </a:solidFill>
              </a:rPr>
              <a:t>A</a:t>
            </a:r>
            <a:r>
              <a:rPr dirty="0" spc="-819">
                <a:solidFill>
                  <a:srgbClr val="FFFFFF"/>
                </a:solidFill>
              </a:rPr>
              <a:t>N</a:t>
            </a:r>
            <a:r>
              <a:rPr dirty="0" spc="-75">
                <a:solidFill>
                  <a:srgbClr val="FFFFFF"/>
                </a:solidFill>
              </a:rPr>
              <a:t>J</a:t>
            </a:r>
            <a:r>
              <a:rPr dirty="0" spc="-765">
                <a:solidFill>
                  <a:srgbClr val="FFFFFF"/>
                </a:solidFill>
              </a:rPr>
              <a:t>U</a:t>
            </a:r>
            <a:r>
              <a:rPr dirty="0" spc="-675">
                <a:solidFill>
                  <a:srgbClr val="FFFFFF"/>
                </a:solidFill>
              </a:rPr>
              <a:t>T</a:t>
            </a:r>
            <a:r>
              <a:rPr dirty="0" spc="-825">
                <a:solidFill>
                  <a:srgbClr val="FFFFFF"/>
                </a:solidFill>
              </a:rPr>
              <a:t>A</a:t>
            </a:r>
            <a:r>
              <a:rPr dirty="0" spc="-815">
                <a:solidFill>
                  <a:srgbClr val="FFFFFF"/>
                </a:solidFill>
              </a:rPr>
              <a:t>N</a:t>
            </a:r>
            <a:r>
              <a:rPr dirty="0" spc="-575">
                <a:solidFill>
                  <a:srgbClr val="FFFFFF"/>
                </a:solidFill>
              </a:rPr>
              <a:t> </a:t>
            </a:r>
            <a:r>
              <a:rPr dirty="0" spc="-800">
                <a:solidFill>
                  <a:srgbClr val="FFFFFF"/>
                </a:solidFill>
              </a:rPr>
              <a:t>S</a:t>
            </a:r>
            <a:r>
              <a:rPr dirty="0" spc="-620">
                <a:solidFill>
                  <a:srgbClr val="FFFFFF"/>
                </a:solidFill>
              </a:rPr>
              <a:t>O</a:t>
            </a:r>
            <a:r>
              <a:rPr dirty="0" spc="-825">
                <a:solidFill>
                  <a:srgbClr val="FFFFFF"/>
                </a:solidFill>
              </a:rPr>
              <a:t>A</a:t>
            </a:r>
            <a:r>
              <a:rPr dirty="0" spc="-575">
                <a:solidFill>
                  <a:srgbClr val="FFFFFF"/>
                </a:solidFill>
              </a:rPr>
              <a:t>L</a:t>
            </a:r>
            <a:r>
              <a:rPr dirty="0" spc="-575">
                <a:solidFill>
                  <a:srgbClr val="FFFFFF"/>
                </a:solidFill>
              </a:rPr>
              <a:t> </a:t>
            </a:r>
            <a:r>
              <a:rPr dirty="0" spc="-819">
                <a:solidFill>
                  <a:srgbClr val="FFFFFF"/>
                </a:solidFill>
              </a:rPr>
              <a:t>N</a:t>
            </a:r>
            <a:r>
              <a:rPr dirty="0" spc="-615">
                <a:solidFill>
                  <a:srgbClr val="FFFFFF"/>
                </a:solidFill>
              </a:rPr>
              <a:t>O</a:t>
            </a:r>
            <a:r>
              <a:rPr dirty="0" spc="-575">
                <a:solidFill>
                  <a:srgbClr val="FFFFFF"/>
                </a:solidFill>
              </a:rPr>
              <a:t> </a:t>
            </a:r>
            <a:r>
              <a:rPr dirty="0" spc="-105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dirty="0" spc="-330"/>
              <a:t>Dapatkan</a:t>
            </a:r>
            <a:r>
              <a:rPr dirty="0" spc="180"/>
              <a:t> </a:t>
            </a:r>
            <a:r>
              <a:rPr dirty="0" spc="-300"/>
              <a:t>CI</a:t>
            </a:r>
            <a:r>
              <a:rPr dirty="0" spc="180"/>
              <a:t> </a:t>
            </a:r>
            <a:r>
              <a:rPr dirty="0" spc="-685"/>
              <a:t>95%</a:t>
            </a:r>
            <a:r>
              <a:rPr dirty="0" spc="-465"/>
              <a:t> </a:t>
            </a:r>
            <a:r>
              <a:rPr dirty="0" spc="-305"/>
              <a:t>untuk</a:t>
            </a:r>
            <a:r>
              <a:rPr dirty="0" spc="180"/>
              <a:t> </a:t>
            </a:r>
            <a:r>
              <a:rPr dirty="0" spc="-240"/>
              <a:t>perbedaan</a:t>
            </a:r>
            <a:r>
              <a:rPr dirty="0" spc="180"/>
              <a:t> </a:t>
            </a:r>
            <a:r>
              <a:rPr dirty="0" spc="-240"/>
              <a:t>proporsi</a:t>
            </a:r>
            <a:r>
              <a:rPr dirty="0" spc="180"/>
              <a:t> </a:t>
            </a:r>
            <a:r>
              <a:rPr dirty="0" spc="-290"/>
              <a:t>tidak</a:t>
            </a:r>
            <a:r>
              <a:rPr dirty="0" spc="180"/>
              <a:t> </a:t>
            </a:r>
            <a:r>
              <a:rPr dirty="0" spc="-270"/>
              <a:t>puas</a:t>
            </a:r>
            <a:r>
              <a:rPr dirty="0" spc="185"/>
              <a:t> </a:t>
            </a:r>
            <a:r>
              <a:rPr dirty="0" spc="-325"/>
              <a:t>antara</a:t>
            </a:r>
            <a:r>
              <a:rPr dirty="0" spc="180"/>
              <a:t> </a:t>
            </a:r>
            <a:r>
              <a:rPr dirty="0" spc="-245"/>
              <a:t>pendapatan </a:t>
            </a:r>
            <a:r>
              <a:rPr dirty="0" spc="-1325"/>
              <a:t> </a:t>
            </a:r>
            <a:r>
              <a:rPr dirty="0" spc="-315"/>
              <a:t>yang</a:t>
            </a:r>
            <a:r>
              <a:rPr dirty="0" spc="-335"/>
              <a:t> </a:t>
            </a:r>
            <a:r>
              <a:rPr dirty="0" spc="-325"/>
              <a:t>kurang</a:t>
            </a:r>
            <a:r>
              <a:rPr dirty="0" spc="-330"/>
              <a:t> </a:t>
            </a:r>
            <a:r>
              <a:rPr dirty="0" spc="-570"/>
              <a:t>&amp;</a:t>
            </a:r>
            <a:r>
              <a:rPr dirty="0" spc="-335"/>
              <a:t> </a:t>
            </a:r>
            <a:r>
              <a:rPr dirty="0" spc="-195"/>
              <a:t>lebih</a:t>
            </a:r>
            <a:r>
              <a:rPr dirty="0" spc="-330"/>
              <a:t> </a:t>
            </a:r>
            <a:r>
              <a:rPr dirty="0" spc="-310"/>
              <a:t>atau</a:t>
            </a:r>
            <a:r>
              <a:rPr dirty="0" spc="-335"/>
              <a:t> </a:t>
            </a:r>
            <a:r>
              <a:rPr dirty="0" spc="-420"/>
              <a:t>sama</a:t>
            </a:r>
            <a:r>
              <a:rPr dirty="0" spc="-330"/>
              <a:t> </a:t>
            </a:r>
            <a:r>
              <a:rPr dirty="0" spc="-235"/>
              <a:t>dengan</a:t>
            </a:r>
            <a:r>
              <a:rPr dirty="0" spc="-335"/>
              <a:t> </a:t>
            </a:r>
            <a:r>
              <a:rPr dirty="0" spc="-380"/>
              <a:t>$15000,</a:t>
            </a:r>
            <a:r>
              <a:rPr dirty="0" spc="-330"/>
              <a:t> </a:t>
            </a:r>
            <a:r>
              <a:rPr dirty="0" spc="-290"/>
              <a:t>serta</a:t>
            </a:r>
            <a:r>
              <a:rPr dirty="0" spc="-335"/>
              <a:t> </a:t>
            </a:r>
            <a:r>
              <a:rPr dirty="0" spc="-300"/>
              <a:t>interpretasikan.</a:t>
            </a:r>
          </a:p>
          <a:p>
            <a:pPr>
              <a:lnSpc>
                <a:spcPct val="100000"/>
              </a:lnSpc>
            </a:pPr>
            <a:endParaRPr sz="4700"/>
          </a:p>
          <a:p>
            <a:pPr algn="just" marL="8212455">
              <a:lnSpc>
                <a:spcPct val="100000"/>
              </a:lnSpc>
              <a:spcBef>
                <a:spcPts val="3250"/>
              </a:spcBef>
            </a:pPr>
            <a:r>
              <a:rPr dirty="0" spc="-665">
                <a:solidFill>
                  <a:srgbClr val="FFFFFF"/>
                </a:solidFill>
              </a:rPr>
              <a:t>I</a:t>
            </a:r>
            <a:r>
              <a:rPr dirty="0" spc="-305">
                <a:solidFill>
                  <a:srgbClr val="FFFFFF"/>
                </a:solidFill>
              </a:rPr>
              <a:t>n</a:t>
            </a:r>
            <a:r>
              <a:rPr dirty="0" spc="-290">
                <a:solidFill>
                  <a:srgbClr val="FFFFFF"/>
                </a:solidFill>
              </a:rPr>
              <a:t>t</a:t>
            </a:r>
            <a:r>
              <a:rPr dirty="0" spc="-229">
                <a:solidFill>
                  <a:srgbClr val="FFFFFF"/>
                </a:solidFill>
              </a:rPr>
              <a:t>e</a:t>
            </a:r>
            <a:r>
              <a:rPr dirty="0" spc="-409">
                <a:solidFill>
                  <a:srgbClr val="FFFFFF"/>
                </a:solidFill>
              </a:rPr>
              <a:t>r</a:t>
            </a:r>
            <a:r>
              <a:rPr dirty="0" spc="-204">
                <a:solidFill>
                  <a:srgbClr val="FFFFFF"/>
                </a:solidFill>
              </a:rPr>
              <a:t>p</a:t>
            </a:r>
            <a:r>
              <a:rPr dirty="0" spc="-409">
                <a:solidFill>
                  <a:srgbClr val="FFFFFF"/>
                </a:solidFill>
              </a:rPr>
              <a:t>r</a:t>
            </a:r>
            <a:r>
              <a:rPr dirty="0" spc="-229">
                <a:solidFill>
                  <a:srgbClr val="FFFFFF"/>
                </a:solidFill>
              </a:rPr>
              <a:t>e</a:t>
            </a:r>
            <a:r>
              <a:rPr dirty="0" spc="-290">
                <a:solidFill>
                  <a:srgbClr val="FFFFFF"/>
                </a:solidFill>
              </a:rPr>
              <a:t>t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335">
                <a:solidFill>
                  <a:srgbClr val="FFFFFF"/>
                </a:solidFill>
              </a:rPr>
              <a:t>s</a:t>
            </a:r>
            <a:r>
              <a:rPr dirty="0" spc="-250">
                <a:solidFill>
                  <a:srgbClr val="FFFFFF"/>
                </a:solidFill>
              </a:rPr>
              <a:t>i</a:t>
            </a:r>
            <a:r>
              <a:rPr dirty="0" spc="-434">
                <a:solidFill>
                  <a:srgbClr val="FFFFFF"/>
                </a:solidFill>
              </a:rPr>
              <a:t> </a:t>
            </a:r>
            <a:r>
              <a:rPr dirty="0" spc="-1035">
                <a:solidFill>
                  <a:srgbClr val="FFFFFF"/>
                </a:solidFill>
              </a:rPr>
              <a:t>:</a:t>
            </a:r>
          </a:p>
          <a:p>
            <a:pPr algn="just" marL="8212455" marR="313055">
              <a:lnSpc>
                <a:spcPts val="4650"/>
              </a:lnSpc>
              <a:spcBef>
                <a:spcPts val="100"/>
              </a:spcBef>
            </a:pPr>
            <a:r>
              <a:rPr dirty="0" spc="-450">
                <a:solidFill>
                  <a:srgbClr val="FFFFFF"/>
                </a:solidFill>
              </a:rPr>
              <a:t>D</a:t>
            </a:r>
            <a:r>
              <a:rPr dirty="0" spc="-229">
                <a:solidFill>
                  <a:srgbClr val="FFFFFF"/>
                </a:solidFill>
              </a:rPr>
              <a:t>e</a:t>
            </a:r>
            <a:r>
              <a:rPr dirty="0" spc="-305">
                <a:solidFill>
                  <a:srgbClr val="FFFFFF"/>
                </a:solidFill>
              </a:rPr>
              <a:t>n</a:t>
            </a:r>
            <a:r>
              <a:rPr dirty="0" spc="-250">
                <a:solidFill>
                  <a:srgbClr val="FFFFFF"/>
                </a:solidFill>
              </a:rPr>
              <a:t>g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300">
                <a:solidFill>
                  <a:srgbClr val="FFFFFF"/>
                </a:solidFill>
              </a:rPr>
              <a:t>n</a:t>
            </a:r>
            <a:r>
              <a:rPr dirty="0" spc="-65">
                <a:solidFill>
                  <a:srgbClr val="FFFFFF"/>
                </a:solidFill>
              </a:rPr>
              <a:t> </a:t>
            </a:r>
            <a:r>
              <a:rPr dirty="0" spc="-695">
                <a:solidFill>
                  <a:srgbClr val="FFFFFF"/>
                </a:solidFill>
              </a:rPr>
              <a:t>m</a:t>
            </a:r>
            <a:r>
              <a:rPr dirty="0" spc="-229">
                <a:solidFill>
                  <a:srgbClr val="FFFFFF"/>
                </a:solidFill>
              </a:rPr>
              <a:t>e</a:t>
            </a:r>
            <a:r>
              <a:rPr dirty="0" spc="-305">
                <a:solidFill>
                  <a:srgbClr val="FFFFFF"/>
                </a:solidFill>
              </a:rPr>
              <a:t>n</a:t>
            </a:r>
            <a:r>
              <a:rPr dirty="0" spc="-250">
                <a:solidFill>
                  <a:srgbClr val="FFFFFF"/>
                </a:solidFill>
              </a:rPr>
              <a:t>gg</a:t>
            </a:r>
            <a:r>
              <a:rPr dirty="0" spc="-305">
                <a:solidFill>
                  <a:srgbClr val="FFFFFF"/>
                </a:solidFill>
              </a:rPr>
              <a:t>un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525">
                <a:solidFill>
                  <a:srgbClr val="FFFFFF"/>
                </a:solidFill>
              </a:rPr>
              <a:t>k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300">
                <a:solidFill>
                  <a:srgbClr val="FFFFFF"/>
                </a:solidFill>
              </a:rPr>
              <a:t>n</a:t>
            </a:r>
            <a:r>
              <a:rPr dirty="0" spc="-65">
                <a:solidFill>
                  <a:srgbClr val="FFFFFF"/>
                </a:solidFill>
              </a:rPr>
              <a:t> </a:t>
            </a:r>
            <a:r>
              <a:rPr dirty="0" spc="15">
                <a:solidFill>
                  <a:srgbClr val="FFFFFF"/>
                </a:solidFill>
              </a:rPr>
              <a:t>C</a:t>
            </a:r>
            <a:r>
              <a:rPr dirty="0" spc="-660">
                <a:solidFill>
                  <a:srgbClr val="FFFFFF"/>
                </a:solidFill>
              </a:rPr>
              <a:t>I</a:t>
            </a:r>
            <a:r>
              <a:rPr dirty="0" spc="-65">
                <a:solidFill>
                  <a:srgbClr val="FFFFFF"/>
                </a:solidFill>
              </a:rPr>
              <a:t> </a:t>
            </a:r>
            <a:r>
              <a:rPr dirty="0" spc="-335">
                <a:solidFill>
                  <a:srgbClr val="FFFFFF"/>
                </a:solidFill>
              </a:rPr>
              <a:t>9</a:t>
            </a:r>
            <a:r>
              <a:rPr dirty="0" spc="-330">
                <a:solidFill>
                  <a:srgbClr val="FFFFFF"/>
                </a:solidFill>
              </a:rPr>
              <a:t>5</a:t>
            </a:r>
            <a:r>
              <a:rPr dirty="0" spc="-1480">
                <a:solidFill>
                  <a:srgbClr val="FFFFFF"/>
                </a:solidFill>
              </a:rPr>
              <a:t>%</a:t>
            </a:r>
            <a:r>
              <a:rPr dirty="0" spc="-65">
                <a:solidFill>
                  <a:srgbClr val="FFFFFF"/>
                </a:solidFill>
              </a:rPr>
              <a:t> </a:t>
            </a:r>
            <a:r>
              <a:rPr dirty="0" spc="-305">
                <a:solidFill>
                  <a:srgbClr val="FFFFFF"/>
                </a:solidFill>
              </a:rPr>
              <a:t>un</a:t>
            </a:r>
            <a:r>
              <a:rPr dirty="0" spc="-290">
                <a:solidFill>
                  <a:srgbClr val="FFFFFF"/>
                </a:solidFill>
              </a:rPr>
              <a:t>t</a:t>
            </a:r>
            <a:r>
              <a:rPr dirty="0" spc="-305">
                <a:solidFill>
                  <a:srgbClr val="FFFFFF"/>
                </a:solidFill>
              </a:rPr>
              <a:t>u</a:t>
            </a:r>
            <a:r>
              <a:rPr dirty="0" spc="-380">
                <a:solidFill>
                  <a:srgbClr val="FFFFFF"/>
                </a:solidFill>
              </a:rPr>
              <a:t>k  </a:t>
            </a:r>
            <a:r>
              <a:rPr dirty="0" spc="-204">
                <a:solidFill>
                  <a:srgbClr val="FFFFFF"/>
                </a:solidFill>
              </a:rPr>
              <a:t>p</a:t>
            </a:r>
            <a:r>
              <a:rPr dirty="0" spc="-229">
                <a:solidFill>
                  <a:srgbClr val="FFFFFF"/>
                </a:solidFill>
              </a:rPr>
              <a:t>e</a:t>
            </a:r>
            <a:r>
              <a:rPr dirty="0" spc="-409">
                <a:solidFill>
                  <a:srgbClr val="FFFFFF"/>
                </a:solidFill>
              </a:rPr>
              <a:t>r</a:t>
            </a:r>
            <a:r>
              <a:rPr dirty="0" spc="-185">
                <a:solidFill>
                  <a:srgbClr val="FFFFFF"/>
                </a:solidFill>
              </a:rPr>
              <a:t>b</a:t>
            </a:r>
            <a:r>
              <a:rPr dirty="0" spc="-229">
                <a:solidFill>
                  <a:srgbClr val="FFFFFF"/>
                </a:solidFill>
              </a:rPr>
              <a:t>e</a:t>
            </a:r>
            <a:r>
              <a:rPr dirty="0" spc="-185">
                <a:solidFill>
                  <a:srgbClr val="FFFFFF"/>
                </a:solidFill>
              </a:rPr>
              <a:t>d</a:t>
            </a:r>
            <a:r>
              <a:rPr dirty="0" spc="-400">
                <a:solidFill>
                  <a:srgbClr val="FFFFFF"/>
                </a:solidFill>
              </a:rPr>
              <a:t>aa</a:t>
            </a:r>
            <a:r>
              <a:rPr dirty="0" spc="-300">
                <a:solidFill>
                  <a:srgbClr val="FFFFFF"/>
                </a:solidFill>
              </a:rPr>
              <a:t>n</a:t>
            </a:r>
            <a:r>
              <a:rPr dirty="0" spc="-390">
                <a:solidFill>
                  <a:srgbClr val="FFFFFF"/>
                </a:solidFill>
              </a:rPr>
              <a:t> </a:t>
            </a:r>
            <a:r>
              <a:rPr dirty="0" spc="-204">
                <a:solidFill>
                  <a:srgbClr val="FFFFFF"/>
                </a:solidFill>
              </a:rPr>
              <a:t>p</a:t>
            </a:r>
            <a:r>
              <a:rPr dirty="0" spc="-409">
                <a:solidFill>
                  <a:srgbClr val="FFFFFF"/>
                </a:solidFill>
              </a:rPr>
              <a:t>r</a:t>
            </a:r>
            <a:r>
              <a:rPr dirty="0" spc="-229">
                <a:solidFill>
                  <a:srgbClr val="FFFFFF"/>
                </a:solidFill>
              </a:rPr>
              <a:t>o</a:t>
            </a:r>
            <a:r>
              <a:rPr dirty="0" spc="-204">
                <a:solidFill>
                  <a:srgbClr val="FFFFFF"/>
                </a:solidFill>
              </a:rPr>
              <a:t>p</a:t>
            </a:r>
            <a:r>
              <a:rPr dirty="0" spc="-229">
                <a:solidFill>
                  <a:srgbClr val="FFFFFF"/>
                </a:solidFill>
              </a:rPr>
              <a:t>o</a:t>
            </a:r>
            <a:r>
              <a:rPr dirty="0" spc="-409">
                <a:solidFill>
                  <a:srgbClr val="FFFFFF"/>
                </a:solidFill>
              </a:rPr>
              <a:t>r</a:t>
            </a:r>
            <a:r>
              <a:rPr dirty="0" spc="-335">
                <a:solidFill>
                  <a:srgbClr val="FFFFFF"/>
                </a:solidFill>
              </a:rPr>
              <a:t>s</a:t>
            </a:r>
            <a:r>
              <a:rPr dirty="0" spc="-250">
                <a:solidFill>
                  <a:srgbClr val="FFFFFF"/>
                </a:solidFill>
              </a:rPr>
              <a:t>i</a:t>
            </a:r>
            <a:r>
              <a:rPr dirty="0" spc="-390">
                <a:solidFill>
                  <a:srgbClr val="FFFFFF"/>
                </a:solidFill>
              </a:rPr>
              <a:t> </a:t>
            </a:r>
            <a:r>
              <a:rPr dirty="0" spc="-290">
                <a:solidFill>
                  <a:srgbClr val="FFFFFF"/>
                </a:solidFill>
              </a:rPr>
              <a:t>t</a:t>
            </a:r>
            <a:r>
              <a:rPr dirty="0" spc="-254">
                <a:solidFill>
                  <a:srgbClr val="FFFFFF"/>
                </a:solidFill>
              </a:rPr>
              <a:t>i</a:t>
            </a:r>
            <a:r>
              <a:rPr dirty="0" spc="-185">
                <a:solidFill>
                  <a:srgbClr val="FFFFFF"/>
                </a:solidFill>
              </a:rPr>
              <a:t>d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520">
                <a:solidFill>
                  <a:srgbClr val="FFFFFF"/>
                </a:solidFill>
              </a:rPr>
              <a:t>k</a:t>
            </a:r>
            <a:r>
              <a:rPr dirty="0" spc="-390">
                <a:solidFill>
                  <a:srgbClr val="FFFFFF"/>
                </a:solidFill>
              </a:rPr>
              <a:t> </a:t>
            </a:r>
            <a:r>
              <a:rPr dirty="0" spc="-204">
                <a:solidFill>
                  <a:srgbClr val="FFFFFF"/>
                </a:solidFill>
              </a:rPr>
              <a:t>p</a:t>
            </a:r>
            <a:r>
              <a:rPr dirty="0" spc="-305">
                <a:solidFill>
                  <a:srgbClr val="FFFFFF"/>
                </a:solidFill>
              </a:rPr>
              <a:t>u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330">
                <a:solidFill>
                  <a:srgbClr val="FFFFFF"/>
                </a:solidFill>
              </a:rPr>
              <a:t>s</a:t>
            </a:r>
            <a:r>
              <a:rPr dirty="0" spc="-390">
                <a:solidFill>
                  <a:srgbClr val="FFFFFF"/>
                </a:solidFill>
              </a:rPr>
              <a:t> 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305">
                <a:solidFill>
                  <a:srgbClr val="FFFFFF"/>
                </a:solidFill>
              </a:rPr>
              <a:t>n</a:t>
            </a:r>
            <a:r>
              <a:rPr dirty="0" spc="-290">
                <a:solidFill>
                  <a:srgbClr val="FFFFFF"/>
                </a:solidFill>
              </a:rPr>
              <a:t>t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409">
                <a:solidFill>
                  <a:srgbClr val="FFFFFF"/>
                </a:solidFill>
              </a:rPr>
              <a:t>r</a:t>
            </a:r>
            <a:r>
              <a:rPr dirty="0" spc="-285">
                <a:solidFill>
                  <a:srgbClr val="FFFFFF"/>
                </a:solidFill>
              </a:rPr>
              <a:t>a  </a:t>
            </a:r>
            <a:r>
              <a:rPr dirty="0" spc="-204">
                <a:solidFill>
                  <a:srgbClr val="FFFFFF"/>
                </a:solidFill>
              </a:rPr>
              <a:t>p</a:t>
            </a:r>
            <a:r>
              <a:rPr dirty="0" spc="-229">
                <a:solidFill>
                  <a:srgbClr val="FFFFFF"/>
                </a:solidFill>
              </a:rPr>
              <a:t>e</a:t>
            </a:r>
            <a:r>
              <a:rPr dirty="0" spc="-305">
                <a:solidFill>
                  <a:srgbClr val="FFFFFF"/>
                </a:solidFill>
              </a:rPr>
              <a:t>n</a:t>
            </a:r>
            <a:r>
              <a:rPr dirty="0" spc="-185">
                <a:solidFill>
                  <a:srgbClr val="FFFFFF"/>
                </a:solidFill>
              </a:rPr>
              <a:t>d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204">
                <a:solidFill>
                  <a:srgbClr val="FFFFFF"/>
                </a:solidFill>
              </a:rPr>
              <a:t>p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290">
                <a:solidFill>
                  <a:srgbClr val="FFFFFF"/>
                </a:solidFill>
              </a:rPr>
              <a:t>t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300">
                <a:solidFill>
                  <a:srgbClr val="FFFFFF"/>
                </a:solidFill>
              </a:rPr>
              <a:t>n</a:t>
            </a:r>
            <a:r>
              <a:rPr dirty="0" spc="-395">
                <a:solidFill>
                  <a:srgbClr val="FFFFFF"/>
                </a:solidFill>
              </a:rPr>
              <a:t> </a:t>
            </a:r>
            <a:r>
              <a:rPr dirty="0" spc="-455">
                <a:solidFill>
                  <a:srgbClr val="FFFFFF"/>
                </a:solidFill>
              </a:rPr>
              <a:t>y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305">
                <a:solidFill>
                  <a:srgbClr val="FFFFFF"/>
                </a:solidFill>
              </a:rPr>
              <a:t>n</a:t>
            </a:r>
            <a:r>
              <a:rPr dirty="0" spc="-245">
                <a:solidFill>
                  <a:srgbClr val="FFFFFF"/>
                </a:solidFill>
              </a:rPr>
              <a:t>g</a:t>
            </a:r>
            <a:r>
              <a:rPr dirty="0" spc="-395">
                <a:solidFill>
                  <a:srgbClr val="FFFFFF"/>
                </a:solidFill>
              </a:rPr>
              <a:t> </a:t>
            </a:r>
            <a:r>
              <a:rPr dirty="0" spc="-525">
                <a:solidFill>
                  <a:srgbClr val="FFFFFF"/>
                </a:solidFill>
              </a:rPr>
              <a:t>k</a:t>
            </a:r>
            <a:r>
              <a:rPr dirty="0" spc="-305">
                <a:solidFill>
                  <a:srgbClr val="FFFFFF"/>
                </a:solidFill>
              </a:rPr>
              <a:t>u</a:t>
            </a:r>
            <a:r>
              <a:rPr dirty="0" spc="-409">
                <a:solidFill>
                  <a:srgbClr val="FFFFFF"/>
                </a:solidFill>
              </a:rPr>
              <a:t>r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305">
                <a:solidFill>
                  <a:srgbClr val="FFFFFF"/>
                </a:solidFill>
              </a:rPr>
              <a:t>n</a:t>
            </a:r>
            <a:r>
              <a:rPr dirty="0" spc="-245">
                <a:solidFill>
                  <a:srgbClr val="FFFFFF"/>
                </a:solidFill>
              </a:rPr>
              <a:t>g</a:t>
            </a:r>
            <a:r>
              <a:rPr dirty="0" spc="-395">
                <a:solidFill>
                  <a:srgbClr val="FFFFFF"/>
                </a:solidFill>
              </a:rPr>
              <a:t> </a:t>
            </a:r>
            <a:r>
              <a:rPr dirty="0" spc="-570">
                <a:solidFill>
                  <a:srgbClr val="FFFFFF"/>
                </a:solidFill>
              </a:rPr>
              <a:t>&amp;</a:t>
            </a:r>
            <a:r>
              <a:rPr dirty="0" spc="-395">
                <a:solidFill>
                  <a:srgbClr val="FFFFFF"/>
                </a:solidFill>
              </a:rPr>
              <a:t> </a:t>
            </a:r>
            <a:r>
              <a:rPr dirty="0" spc="-220">
                <a:solidFill>
                  <a:srgbClr val="FFFFFF"/>
                </a:solidFill>
              </a:rPr>
              <a:t>l</a:t>
            </a:r>
            <a:r>
              <a:rPr dirty="0" spc="-229">
                <a:solidFill>
                  <a:srgbClr val="FFFFFF"/>
                </a:solidFill>
              </a:rPr>
              <a:t>e</a:t>
            </a:r>
            <a:r>
              <a:rPr dirty="0" spc="-185">
                <a:solidFill>
                  <a:srgbClr val="FFFFFF"/>
                </a:solidFill>
              </a:rPr>
              <a:t>b</a:t>
            </a:r>
            <a:r>
              <a:rPr dirty="0" spc="-254">
                <a:solidFill>
                  <a:srgbClr val="FFFFFF"/>
                </a:solidFill>
              </a:rPr>
              <a:t>i</a:t>
            </a:r>
            <a:r>
              <a:rPr dirty="0" spc="-280">
                <a:solidFill>
                  <a:srgbClr val="FFFFFF"/>
                </a:solidFill>
              </a:rPr>
              <a:t>h</a:t>
            </a:r>
            <a:r>
              <a:rPr dirty="0" spc="-395">
                <a:solidFill>
                  <a:srgbClr val="FFFFFF"/>
                </a:solidFill>
              </a:rPr>
              <a:t> 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290">
                <a:solidFill>
                  <a:srgbClr val="FFFFFF"/>
                </a:solidFill>
              </a:rPr>
              <a:t>t</a:t>
            </a:r>
            <a:r>
              <a:rPr dirty="0" spc="-400">
                <a:solidFill>
                  <a:srgbClr val="FFFFFF"/>
                </a:solidFill>
              </a:rPr>
              <a:t>a</a:t>
            </a:r>
            <a:r>
              <a:rPr dirty="0" spc="-300">
                <a:solidFill>
                  <a:srgbClr val="FFFFFF"/>
                </a:solidFill>
              </a:rPr>
              <a:t>u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9197194" y="6729126"/>
          <a:ext cx="7780020" cy="1784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7520"/>
                <a:gridCol w="2132330"/>
                <a:gridCol w="2190750"/>
                <a:gridCol w="1708150"/>
              </a:tblGrid>
              <a:tr h="5968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3800" spc="-45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sama</a:t>
                      </a:r>
                      <a:endParaRPr sz="38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</a:pPr>
                      <a:r>
                        <a:rPr dirty="0" sz="3800" spc="-28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dengan</a:t>
                      </a:r>
                      <a:endParaRPr sz="38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dirty="0" sz="3800" spc="-37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$15000</a:t>
                      </a:r>
                      <a:endParaRPr sz="38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ct val="100000"/>
                        </a:lnSpc>
                      </a:pPr>
                      <a:r>
                        <a:rPr dirty="0" sz="3800" spc="-30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berada</a:t>
                      </a:r>
                      <a:endParaRPr sz="38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</a:tr>
              <a:tr h="590549">
                <a:tc>
                  <a:txBody>
                    <a:bodyPr/>
                    <a:lstStyle/>
                    <a:p>
                      <a:pPr marL="31750">
                        <a:lnSpc>
                          <a:spcPts val="4510"/>
                        </a:lnSpc>
                      </a:pPr>
                      <a:r>
                        <a:rPr dirty="0" sz="3800" spc="-33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diantara</a:t>
                      </a:r>
                      <a:endParaRPr sz="38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  <a:tc>
                  <a:txBody>
                    <a:bodyPr/>
                    <a:lstStyle/>
                    <a:p>
                      <a:pPr marL="444500">
                        <a:lnSpc>
                          <a:spcPts val="4510"/>
                        </a:lnSpc>
                      </a:pPr>
                      <a:r>
                        <a:rPr dirty="0" sz="3800" spc="-32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interval</a:t>
                      </a:r>
                      <a:endParaRPr sz="38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ts val="4510"/>
                        </a:lnSpc>
                      </a:pPr>
                      <a:r>
                        <a:rPr dirty="0" sz="3800" spc="-315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-0.0032</a:t>
                      </a:r>
                      <a:endParaRPr sz="38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4130">
                        <a:lnSpc>
                          <a:spcPts val="4510"/>
                        </a:lnSpc>
                      </a:pPr>
                      <a:r>
                        <a:rPr dirty="0" sz="3800" spc="-29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hingga</a:t>
                      </a:r>
                      <a:endParaRPr sz="38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</a:tr>
              <a:tr h="596860">
                <a:tc>
                  <a:txBody>
                    <a:bodyPr/>
                    <a:lstStyle/>
                    <a:p>
                      <a:pPr marL="31750">
                        <a:lnSpc>
                          <a:spcPts val="4510"/>
                        </a:lnSpc>
                      </a:pPr>
                      <a:r>
                        <a:rPr dirty="0" sz="3800" spc="-33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0,098</a:t>
                      </a:r>
                      <a:endParaRPr sz="3800">
                        <a:latin typeface="Verdana"/>
                        <a:cs typeface="Verdana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7D808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8484" y="8197373"/>
            <a:ext cx="597662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740" b="1">
                <a:latin typeface="Verdana"/>
                <a:cs typeface="Verdana"/>
              </a:rPr>
              <a:t>T</a:t>
            </a:r>
            <a:r>
              <a:rPr dirty="0" sz="7000" spc="-615" b="1">
                <a:latin typeface="Verdana"/>
                <a:cs typeface="Verdana"/>
              </a:rPr>
              <a:t>E</a:t>
            </a:r>
            <a:r>
              <a:rPr dirty="0" sz="7000" spc="-1030" b="1">
                <a:latin typeface="Verdana"/>
                <a:cs typeface="Verdana"/>
              </a:rPr>
              <a:t>R</a:t>
            </a:r>
            <a:r>
              <a:rPr dirty="0" sz="7000" spc="-1845" b="1">
                <a:latin typeface="Verdana"/>
                <a:cs typeface="Verdana"/>
              </a:rPr>
              <a:t>I</a:t>
            </a:r>
            <a:r>
              <a:rPr dirty="0" sz="7000" spc="-615" b="1">
                <a:latin typeface="Verdana"/>
                <a:cs typeface="Verdana"/>
              </a:rPr>
              <a:t>M</a:t>
            </a:r>
            <a:r>
              <a:rPr dirty="0" sz="7000" spc="-894" b="1">
                <a:latin typeface="Verdana"/>
                <a:cs typeface="Verdana"/>
              </a:rPr>
              <a:t>A</a:t>
            </a:r>
            <a:r>
              <a:rPr dirty="0" sz="7000" spc="-630" b="1">
                <a:latin typeface="Verdana"/>
                <a:cs typeface="Verdana"/>
              </a:rPr>
              <a:t> </a:t>
            </a:r>
            <a:r>
              <a:rPr dirty="0" sz="7000" spc="-1140" b="1">
                <a:latin typeface="Verdana"/>
                <a:cs typeface="Verdana"/>
              </a:rPr>
              <a:t>K</a:t>
            </a:r>
            <a:r>
              <a:rPr dirty="0" sz="7000" spc="-900" b="1">
                <a:latin typeface="Verdana"/>
                <a:cs typeface="Verdana"/>
              </a:rPr>
              <a:t>A</a:t>
            </a:r>
            <a:r>
              <a:rPr dirty="0" sz="7000" spc="-869" b="1">
                <a:latin typeface="Verdana"/>
                <a:cs typeface="Verdana"/>
              </a:rPr>
              <a:t>S</a:t>
            </a:r>
            <a:r>
              <a:rPr dirty="0" sz="7000" spc="-1845" b="1">
                <a:latin typeface="Verdana"/>
                <a:cs typeface="Verdana"/>
              </a:rPr>
              <a:t>I</a:t>
            </a:r>
            <a:r>
              <a:rPr dirty="0" sz="7000" spc="-880" b="1">
                <a:latin typeface="Verdana"/>
                <a:cs typeface="Verdana"/>
              </a:rPr>
              <a:t>H</a:t>
            </a:r>
            <a:endParaRPr sz="7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48065" y="2923175"/>
            <a:ext cx="1075926" cy="102254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173799" y="1028700"/>
            <a:ext cx="8404860" cy="5829300"/>
            <a:chOff x="4173799" y="1028700"/>
            <a:chExt cx="8404860" cy="58293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3799" y="4249896"/>
              <a:ext cx="1805102" cy="17903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29618" y="1028700"/>
              <a:ext cx="7248523" cy="582929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09940" y="276696"/>
            <a:ext cx="1953498" cy="10001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4777" y="6512676"/>
            <a:ext cx="3473221" cy="377432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2771775" cy="2943860"/>
            <a:chOff x="0" y="0"/>
            <a:chExt cx="2771775" cy="29438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102121" cy="29433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982" y="568830"/>
              <a:ext cx="2522176" cy="141152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09807" y="2679338"/>
            <a:ext cx="12468225" cy="4747260"/>
          </a:xfrm>
          <a:prstGeom prst="rect"/>
        </p:spPr>
        <p:txBody>
          <a:bodyPr wrap="square" lIns="0" tIns="165735" rIns="0" bIns="0" rtlCol="0" vert="horz">
            <a:spAutoFit/>
          </a:bodyPr>
          <a:lstStyle/>
          <a:p>
            <a:pPr algn="ctr" marL="1283335" marR="1276350">
              <a:lnSpc>
                <a:spcPts val="10990"/>
              </a:lnSpc>
              <a:spcBef>
                <a:spcPts val="1305"/>
              </a:spcBef>
            </a:pPr>
            <a:r>
              <a:rPr dirty="0" sz="10000" spc="-1125">
                <a:solidFill>
                  <a:srgbClr val="000000"/>
                </a:solidFill>
              </a:rPr>
              <a:t>V</a:t>
            </a:r>
            <a:r>
              <a:rPr dirty="0" sz="10000" spc="-1425">
                <a:solidFill>
                  <a:srgbClr val="000000"/>
                </a:solidFill>
              </a:rPr>
              <a:t>a</a:t>
            </a:r>
            <a:r>
              <a:rPr dirty="0" sz="10000" spc="-1330">
                <a:solidFill>
                  <a:srgbClr val="000000"/>
                </a:solidFill>
              </a:rPr>
              <a:t>r</a:t>
            </a:r>
            <a:r>
              <a:rPr dirty="0" sz="10000" spc="-885">
                <a:solidFill>
                  <a:srgbClr val="000000"/>
                </a:solidFill>
              </a:rPr>
              <a:t>i</a:t>
            </a:r>
            <a:r>
              <a:rPr dirty="0" sz="10000" spc="-1425">
                <a:solidFill>
                  <a:srgbClr val="000000"/>
                </a:solidFill>
              </a:rPr>
              <a:t>a</a:t>
            </a:r>
            <a:r>
              <a:rPr dirty="0" sz="10000" spc="-940">
                <a:solidFill>
                  <a:srgbClr val="000000"/>
                </a:solidFill>
              </a:rPr>
              <a:t>b</a:t>
            </a:r>
            <a:r>
              <a:rPr dirty="0" sz="10000" spc="-910">
                <a:solidFill>
                  <a:srgbClr val="000000"/>
                </a:solidFill>
              </a:rPr>
              <a:t>e</a:t>
            </a:r>
            <a:r>
              <a:rPr dirty="0" sz="10000" spc="-780">
                <a:solidFill>
                  <a:srgbClr val="000000"/>
                </a:solidFill>
              </a:rPr>
              <a:t>l</a:t>
            </a:r>
            <a:r>
              <a:rPr dirty="0" sz="10000" spc="-900">
                <a:solidFill>
                  <a:srgbClr val="000000"/>
                </a:solidFill>
              </a:rPr>
              <a:t> </a:t>
            </a:r>
            <a:r>
              <a:rPr dirty="0" sz="10000" spc="-1470">
                <a:solidFill>
                  <a:srgbClr val="000000"/>
                </a:solidFill>
              </a:rPr>
              <a:t>R</a:t>
            </a:r>
            <a:r>
              <a:rPr dirty="0" sz="10000" spc="-1425">
                <a:solidFill>
                  <a:srgbClr val="000000"/>
                </a:solidFill>
              </a:rPr>
              <a:t>a</a:t>
            </a:r>
            <a:r>
              <a:rPr dirty="0" sz="10000" spc="-1260">
                <a:solidFill>
                  <a:srgbClr val="000000"/>
                </a:solidFill>
              </a:rPr>
              <a:t>n</a:t>
            </a:r>
            <a:r>
              <a:rPr dirty="0" sz="10000" spc="-940">
                <a:solidFill>
                  <a:srgbClr val="000000"/>
                </a:solidFill>
              </a:rPr>
              <a:t>d</a:t>
            </a:r>
            <a:r>
              <a:rPr dirty="0" sz="10000" spc="-1015">
                <a:solidFill>
                  <a:srgbClr val="000000"/>
                </a:solidFill>
              </a:rPr>
              <a:t>o</a:t>
            </a:r>
            <a:r>
              <a:rPr dirty="0" sz="10000" spc="-1215">
                <a:solidFill>
                  <a:srgbClr val="000000"/>
                </a:solidFill>
              </a:rPr>
              <a:t>m  </a:t>
            </a:r>
            <a:r>
              <a:rPr dirty="0" sz="10000" spc="-940">
                <a:solidFill>
                  <a:srgbClr val="000000"/>
                </a:solidFill>
              </a:rPr>
              <a:t>d</a:t>
            </a:r>
            <a:r>
              <a:rPr dirty="0" sz="10000" spc="-885">
                <a:solidFill>
                  <a:srgbClr val="000000"/>
                </a:solidFill>
              </a:rPr>
              <a:t>i</a:t>
            </a:r>
            <a:r>
              <a:rPr dirty="0" sz="10000" spc="-1220">
                <a:solidFill>
                  <a:srgbClr val="000000"/>
                </a:solidFill>
              </a:rPr>
              <a:t>s</a:t>
            </a:r>
            <a:r>
              <a:rPr dirty="0" sz="10000" spc="-1535">
                <a:solidFill>
                  <a:srgbClr val="000000"/>
                </a:solidFill>
              </a:rPr>
              <a:t>k</a:t>
            </a:r>
            <a:r>
              <a:rPr dirty="0" sz="10000" spc="-1330">
                <a:solidFill>
                  <a:srgbClr val="000000"/>
                </a:solidFill>
              </a:rPr>
              <a:t>r</a:t>
            </a:r>
            <a:r>
              <a:rPr dirty="0" sz="10000" spc="-885">
                <a:solidFill>
                  <a:srgbClr val="000000"/>
                </a:solidFill>
              </a:rPr>
              <a:t>i</a:t>
            </a:r>
            <a:r>
              <a:rPr dirty="0" sz="10000" spc="-860">
                <a:solidFill>
                  <a:srgbClr val="000000"/>
                </a:solidFill>
              </a:rPr>
              <a:t>t</a:t>
            </a:r>
            <a:r>
              <a:rPr dirty="0" sz="10000" spc="-900">
                <a:solidFill>
                  <a:srgbClr val="000000"/>
                </a:solidFill>
              </a:rPr>
              <a:t> </a:t>
            </a:r>
            <a:r>
              <a:rPr dirty="0" sz="10000" spc="-1335">
                <a:solidFill>
                  <a:srgbClr val="000000"/>
                </a:solidFill>
              </a:rPr>
              <a:t>X</a:t>
            </a:r>
            <a:r>
              <a:rPr dirty="0" sz="10000" spc="-2980">
                <a:solidFill>
                  <a:srgbClr val="000000"/>
                </a:solidFill>
              </a:rPr>
              <a:t>~</a:t>
            </a:r>
            <a:r>
              <a:rPr dirty="0" sz="10000" spc="-1235">
                <a:solidFill>
                  <a:srgbClr val="000000"/>
                </a:solidFill>
              </a:rPr>
              <a:t>B</a:t>
            </a:r>
            <a:r>
              <a:rPr dirty="0" sz="10000" spc="-1930">
                <a:solidFill>
                  <a:srgbClr val="000000"/>
                </a:solidFill>
              </a:rPr>
              <a:t>(</a:t>
            </a:r>
            <a:r>
              <a:rPr dirty="0" sz="10000" spc="-3325">
                <a:solidFill>
                  <a:srgbClr val="000000"/>
                </a:solidFill>
              </a:rPr>
              <a:t>1</a:t>
            </a:r>
            <a:r>
              <a:rPr dirty="0" sz="10000" spc="-1320">
                <a:solidFill>
                  <a:srgbClr val="000000"/>
                </a:solidFill>
              </a:rPr>
              <a:t>,</a:t>
            </a:r>
            <a:r>
              <a:rPr dirty="0" sz="10000" spc="-990">
                <a:solidFill>
                  <a:srgbClr val="000000"/>
                </a:solidFill>
              </a:rPr>
              <a:t>p</a:t>
            </a:r>
            <a:r>
              <a:rPr dirty="0" sz="10000" spc="-1925">
                <a:solidFill>
                  <a:srgbClr val="000000"/>
                </a:solidFill>
              </a:rPr>
              <a:t>)</a:t>
            </a:r>
            <a:endParaRPr sz="10000"/>
          </a:p>
          <a:p>
            <a:pPr algn="ctr" marL="12700" marR="5080" indent="-635">
              <a:lnSpc>
                <a:spcPct val="101800"/>
              </a:lnSpc>
              <a:spcBef>
                <a:spcPts val="1165"/>
              </a:spcBef>
            </a:pPr>
            <a:r>
              <a:rPr dirty="0" sz="3500" spc="-285" b="0">
                <a:solidFill>
                  <a:srgbClr val="000000"/>
                </a:solidFill>
                <a:latin typeface="Verdana"/>
                <a:cs typeface="Verdana"/>
              </a:rPr>
              <a:t>Distribusi </a:t>
            </a:r>
            <a:r>
              <a:rPr dirty="0" sz="3500" spc="-250" b="0">
                <a:solidFill>
                  <a:srgbClr val="000000"/>
                </a:solidFill>
                <a:latin typeface="Verdana"/>
                <a:cs typeface="Verdana"/>
              </a:rPr>
              <a:t>Bernoulli </a:t>
            </a:r>
            <a:r>
              <a:rPr dirty="0" sz="3500" spc="-290" b="0">
                <a:solidFill>
                  <a:srgbClr val="000000"/>
                </a:solidFill>
                <a:latin typeface="Verdana"/>
                <a:cs typeface="Verdana"/>
              </a:rPr>
              <a:t>adalah </a:t>
            </a:r>
            <a:r>
              <a:rPr dirty="0" sz="3500" spc="-260" b="0">
                <a:solidFill>
                  <a:srgbClr val="000000"/>
                </a:solidFill>
                <a:latin typeface="Verdana"/>
                <a:cs typeface="Verdana"/>
              </a:rPr>
              <a:t>distribusi </a:t>
            </a:r>
            <a:r>
              <a:rPr dirty="0" sz="3500" spc="-325" b="0">
                <a:solidFill>
                  <a:srgbClr val="000000"/>
                </a:solidFill>
                <a:latin typeface="Verdana"/>
                <a:cs typeface="Verdana"/>
              </a:rPr>
              <a:t>yang </a:t>
            </a:r>
            <a:r>
              <a:rPr dirty="0" sz="3500" spc="-305" b="0">
                <a:solidFill>
                  <a:srgbClr val="000000"/>
                </a:solidFill>
                <a:latin typeface="Verdana"/>
                <a:cs typeface="Verdana"/>
              </a:rPr>
              <a:t>bersumber </a:t>
            </a:r>
            <a:r>
              <a:rPr dirty="0" sz="3500" spc="-290" b="0">
                <a:solidFill>
                  <a:srgbClr val="000000"/>
                </a:solidFill>
                <a:latin typeface="Verdana"/>
                <a:cs typeface="Verdana"/>
              </a:rPr>
              <a:t>dari </a:t>
            </a:r>
            <a:r>
              <a:rPr dirty="0" sz="3500" spc="-28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29" b="0">
                <a:solidFill>
                  <a:srgbClr val="000000"/>
                </a:solidFill>
                <a:latin typeface="Verdana"/>
                <a:cs typeface="Verdana"/>
              </a:rPr>
              <a:t>Percobaan</a:t>
            </a:r>
            <a:r>
              <a:rPr dirty="0" sz="3500" spc="-39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90" b="0">
                <a:solidFill>
                  <a:srgbClr val="000000"/>
                </a:solidFill>
                <a:latin typeface="Verdana"/>
                <a:cs typeface="Verdana"/>
              </a:rPr>
              <a:t>Bernoulli.</a:t>
            </a:r>
            <a:r>
              <a:rPr dirty="0" sz="3500" spc="-39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29" b="0">
                <a:solidFill>
                  <a:srgbClr val="000000"/>
                </a:solidFill>
                <a:latin typeface="Verdana"/>
                <a:cs typeface="Verdana"/>
              </a:rPr>
              <a:t>Percobaan</a:t>
            </a:r>
            <a:r>
              <a:rPr dirty="0" sz="3500" spc="-39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50" b="0">
                <a:solidFill>
                  <a:srgbClr val="000000"/>
                </a:solidFill>
                <a:latin typeface="Verdana"/>
                <a:cs typeface="Verdana"/>
              </a:rPr>
              <a:t>Bernoulli</a:t>
            </a:r>
            <a:r>
              <a:rPr dirty="0" sz="3500" spc="-39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90" b="0">
                <a:solidFill>
                  <a:srgbClr val="000000"/>
                </a:solidFill>
                <a:latin typeface="Verdana"/>
                <a:cs typeface="Verdana"/>
              </a:rPr>
              <a:t>adalah</a:t>
            </a:r>
            <a:r>
              <a:rPr dirty="0" sz="3500" spc="-39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40" b="0">
                <a:solidFill>
                  <a:srgbClr val="000000"/>
                </a:solidFill>
                <a:latin typeface="Verdana"/>
                <a:cs typeface="Verdana"/>
              </a:rPr>
              <a:t>percobaan</a:t>
            </a:r>
            <a:r>
              <a:rPr dirty="0" sz="3500" spc="-39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325" b="0">
                <a:solidFill>
                  <a:srgbClr val="000000"/>
                </a:solidFill>
                <a:latin typeface="Verdana"/>
                <a:cs typeface="Verdana"/>
              </a:rPr>
              <a:t>yang </a:t>
            </a:r>
            <a:r>
              <a:rPr dirty="0" sz="3500" spc="-121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325" b="0">
                <a:solidFill>
                  <a:srgbClr val="000000"/>
                </a:solidFill>
                <a:latin typeface="Verdana"/>
                <a:cs typeface="Verdana"/>
              </a:rPr>
              <a:t>menghasilkan</a:t>
            </a:r>
            <a:r>
              <a:rPr dirty="0" sz="3500" spc="-40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70" b="0">
                <a:solidFill>
                  <a:srgbClr val="000000"/>
                </a:solidFill>
                <a:latin typeface="Verdana"/>
                <a:cs typeface="Verdana"/>
              </a:rPr>
              <a:t>dua</a:t>
            </a:r>
            <a:r>
              <a:rPr dirty="0" sz="3500" spc="-39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345" b="0">
                <a:solidFill>
                  <a:srgbClr val="000000"/>
                </a:solidFill>
                <a:latin typeface="Verdana"/>
                <a:cs typeface="Verdana"/>
              </a:rPr>
              <a:t>kemungkinan</a:t>
            </a:r>
            <a:r>
              <a:rPr dirty="0" sz="3500" spc="-39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335" b="0">
                <a:solidFill>
                  <a:srgbClr val="000000"/>
                </a:solidFill>
                <a:latin typeface="Verdana"/>
                <a:cs typeface="Verdana"/>
              </a:rPr>
              <a:t>hasil,</a:t>
            </a:r>
            <a:r>
              <a:rPr dirty="0" sz="3500" spc="-40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315" b="0">
                <a:solidFill>
                  <a:srgbClr val="000000"/>
                </a:solidFill>
                <a:latin typeface="Verdana"/>
                <a:cs typeface="Verdana"/>
              </a:rPr>
              <a:t>yaitu</a:t>
            </a:r>
            <a:r>
              <a:rPr dirty="0" sz="3500" spc="-39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340" b="0">
                <a:solidFill>
                  <a:srgbClr val="000000"/>
                </a:solidFill>
                <a:latin typeface="Verdana"/>
                <a:cs typeface="Verdana"/>
              </a:rPr>
              <a:t>Sukses</a:t>
            </a:r>
            <a:r>
              <a:rPr dirty="0" sz="3500" spc="-39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70" b="0">
                <a:solidFill>
                  <a:srgbClr val="000000"/>
                </a:solidFill>
                <a:latin typeface="Verdana"/>
                <a:cs typeface="Verdana"/>
              </a:rPr>
              <a:t>dan</a:t>
            </a:r>
            <a:r>
              <a:rPr dirty="0" sz="3500" spc="-39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60" b="0">
                <a:solidFill>
                  <a:srgbClr val="000000"/>
                </a:solidFill>
                <a:latin typeface="Verdana"/>
                <a:cs typeface="Verdana"/>
              </a:rPr>
              <a:t>Gagal</a:t>
            </a:r>
            <a:endParaRPr sz="35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967630" y="188612"/>
            <a:ext cx="1953895" cy="1017905"/>
            <a:chOff x="15967630" y="188612"/>
            <a:chExt cx="1953895" cy="101790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68890" y="188612"/>
              <a:ext cx="952499" cy="10001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7630" y="206135"/>
              <a:ext cx="1000124" cy="100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83679" y="0"/>
            <a:ext cx="5404320" cy="55295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831377"/>
            <a:ext cx="1442247" cy="12382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16000" y="2452521"/>
            <a:ext cx="10060305" cy="2692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250">
                <a:solidFill>
                  <a:srgbClr val="F2F2F2"/>
                </a:solidFill>
                <a:latin typeface="Verdana"/>
                <a:cs typeface="Verdana"/>
              </a:rPr>
              <a:t>Suatu </a:t>
            </a:r>
            <a:r>
              <a:rPr dirty="0" sz="3000" spc="-180">
                <a:solidFill>
                  <a:srgbClr val="F2F2F2"/>
                </a:solidFill>
                <a:latin typeface="Verdana"/>
                <a:cs typeface="Verdana"/>
              </a:rPr>
              <a:t>penelitian </a:t>
            </a:r>
            <a:r>
              <a:rPr dirty="0" sz="3000" spc="-240">
                <a:solidFill>
                  <a:srgbClr val="F2F2F2"/>
                </a:solidFill>
                <a:latin typeface="Verdana"/>
                <a:cs typeface="Verdana"/>
              </a:rPr>
              <a:t>dilakukan </a:t>
            </a:r>
            <a:r>
              <a:rPr dirty="0" sz="3000" spc="-155">
                <a:solidFill>
                  <a:srgbClr val="F2F2F2"/>
                </a:solidFill>
                <a:latin typeface="Verdana"/>
                <a:cs typeface="Verdana"/>
              </a:rPr>
              <a:t>di </a:t>
            </a:r>
            <a:r>
              <a:rPr dirty="0" sz="3000" spc="-195">
                <a:solidFill>
                  <a:srgbClr val="F2F2F2"/>
                </a:solidFill>
                <a:latin typeface="Verdana"/>
                <a:cs typeface="Verdana"/>
              </a:rPr>
              <a:t>sebuah </a:t>
            </a:r>
            <a:r>
              <a:rPr dirty="0" sz="3000" spc="-300">
                <a:solidFill>
                  <a:srgbClr val="F2F2F2"/>
                </a:solidFill>
                <a:latin typeface="Verdana"/>
                <a:cs typeface="Verdana"/>
              </a:rPr>
              <a:t>rumah </a:t>
            </a:r>
            <a:r>
              <a:rPr dirty="0" sz="3000" spc="-254">
                <a:solidFill>
                  <a:srgbClr val="F2F2F2"/>
                </a:solidFill>
                <a:latin typeface="Verdana"/>
                <a:cs typeface="Verdana"/>
              </a:rPr>
              <a:t>sakit </a:t>
            </a:r>
            <a:r>
              <a:rPr dirty="0" sz="3000" spc="-320">
                <a:solidFill>
                  <a:srgbClr val="F2F2F2"/>
                </a:solidFill>
                <a:latin typeface="Verdana"/>
                <a:cs typeface="Verdana"/>
              </a:rPr>
              <a:t>XXX </a:t>
            </a:r>
            <a:r>
              <a:rPr dirty="0" sz="3000" spc="-235">
                <a:solidFill>
                  <a:srgbClr val="F2F2F2"/>
                </a:solidFill>
                <a:latin typeface="Verdana"/>
                <a:cs typeface="Verdana"/>
              </a:rPr>
              <a:t>terkait </a:t>
            </a:r>
            <a:r>
              <a:rPr dirty="0" sz="3000" spc="-104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229">
                <a:solidFill>
                  <a:srgbClr val="F2F2F2"/>
                </a:solidFill>
                <a:latin typeface="Verdana"/>
                <a:cs typeface="Verdana"/>
              </a:rPr>
              <a:t>penyakit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285">
                <a:solidFill>
                  <a:srgbClr val="F2F2F2"/>
                </a:solidFill>
                <a:latin typeface="Verdana"/>
                <a:cs typeface="Verdana"/>
              </a:rPr>
              <a:t>kanker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220">
                <a:solidFill>
                  <a:srgbClr val="F2F2F2"/>
                </a:solidFill>
                <a:latin typeface="Verdana"/>
                <a:cs typeface="Verdana"/>
              </a:rPr>
              <a:t>kulit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250">
                <a:solidFill>
                  <a:srgbClr val="F2F2F2"/>
                </a:solidFill>
                <a:latin typeface="Verdana"/>
                <a:cs typeface="Verdana"/>
              </a:rPr>
              <a:t>yang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254">
                <a:solidFill>
                  <a:srgbClr val="F2F2F2"/>
                </a:solidFill>
                <a:latin typeface="Verdana"/>
                <a:cs typeface="Verdana"/>
              </a:rPr>
              <a:t>menjalani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kemoterapi.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50">
              <a:latin typeface="Verdana"/>
              <a:cs typeface="Verdana"/>
            </a:endParaRPr>
          </a:p>
          <a:p>
            <a:pPr marL="12700" marR="4495800">
              <a:lnSpc>
                <a:spcPct val="116700"/>
              </a:lnSpc>
              <a:spcBef>
                <a:spcPts val="5"/>
              </a:spcBef>
            </a:pPr>
            <a:r>
              <a:rPr dirty="0" sz="3000" spc="-415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750">
                <a:solidFill>
                  <a:srgbClr val="F2F2F2"/>
                </a:solidFill>
                <a:latin typeface="Verdana"/>
                <a:cs typeface="Verdana"/>
              </a:rPr>
              <a:t>=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114">
                <a:solidFill>
                  <a:srgbClr val="F2F2F2"/>
                </a:solidFill>
                <a:latin typeface="Verdana"/>
                <a:cs typeface="Verdana"/>
              </a:rPr>
              <a:t>0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375">
                <a:solidFill>
                  <a:srgbClr val="F2F2F2"/>
                </a:solidFill>
                <a:latin typeface="Verdana"/>
                <a:cs typeface="Verdana"/>
              </a:rPr>
              <a:t>j</a:t>
            </a:r>
            <a:r>
              <a:rPr dirty="0" sz="3000" spc="-1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000" spc="-380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000" spc="-31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12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28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22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000" spc="-1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000" spc="-23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19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000" spc="-1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000" spc="-11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000" spc="-28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415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22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000" spc="-509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000" spc="-110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000" spc="-200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000" spc="-220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445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000" spc="-160">
                <a:solidFill>
                  <a:srgbClr val="F2F2F2"/>
                </a:solidFill>
                <a:latin typeface="Verdana"/>
                <a:cs typeface="Verdana"/>
              </a:rPr>
              <a:t>g</a:t>
            </a:r>
            <a:r>
              <a:rPr dirty="0" sz="3000" spc="-409">
                <a:solidFill>
                  <a:srgbClr val="F2F2F2"/>
                </a:solidFill>
                <a:latin typeface="Verdana"/>
                <a:cs typeface="Verdana"/>
              </a:rPr>
              <a:t>)  </a:t>
            </a:r>
            <a:r>
              <a:rPr dirty="0" sz="3000" spc="-415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750">
                <a:solidFill>
                  <a:srgbClr val="F2F2F2"/>
                </a:solidFill>
                <a:latin typeface="Verdana"/>
                <a:cs typeface="Verdana"/>
              </a:rPr>
              <a:t>=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919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375">
                <a:solidFill>
                  <a:srgbClr val="F2F2F2"/>
                </a:solidFill>
                <a:latin typeface="Verdana"/>
                <a:cs typeface="Verdana"/>
              </a:rPr>
              <a:t>j</a:t>
            </a:r>
            <a:r>
              <a:rPr dirty="0" sz="3000" spc="-1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000" spc="-380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000" spc="-315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12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28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22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000" spc="-1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000" spc="-23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22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000" spc="-509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000" spc="-110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000" spc="-200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000" spc="-220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445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000" spc="-22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000" spc="-480">
                <a:solidFill>
                  <a:srgbClr val="F2F2F2"/>
                </a:solidFill>
                <a:latin typeface="Verdana"/>
                <a:cs typeface="Verdana"/>
              </a:rPr>
              <a:t>)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5652921"/>
            <a:ext cx="6492875" cy="1092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3000" spc="-7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750">
                <a:solidFill>
                  <a:srgbClr val="F2F2F2"/>
                </a:solidFill>
                <a:latin typeface="Verdana"/>
                <a:cs typeface="Verdana"/>
              </a:rPr>
              <a:t>=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3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445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000" spc="-310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3000" spc="-715">
                <a:solidFill>
                  <a:srgbClr val="F2F2F2"/>
                </a:solidFill>
                <a:latin typeface="Verdana"/>
                <a:cs typeface="Verdana"/>
              </a:rPr>
              <a:t>=</a:t>
            </a:r>
            <a:r>
              <a:rPr dirty="0" sz="3000" spc="-885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3000" spc="-480">
                <a:solidFill>
                  <a:srgbClr val="F2F2F2"/>
                </a:solidFill>
                <a:latin typeface="Verdana"/>
                <a:cs typeface="Verdana"/>
              </a:rPr>
              <a:t>)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750">
                <a:solidFill>
                  <a:srgbClr val="F2F2F2"/>
                </a:solidFill>
                <a:latin typeface="Verdana"/>
                <a:cs typeface="Verdana"/>
              </a:rPr>
              <a:t>=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7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445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000" spc="-12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28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22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000" spc="-1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000" spc="-23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22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000" spc="-509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000" spc="-110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000" spc="-200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000" spc="-185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3000" spc="-480">
                <a:solidFill>
                  <a:srgbClr val="F2F2F2"/>
                </a:solidFill>
                <a:latin typeface="Verdana"/>
                <a:cs typeface="Verdana"/>
              </a:rPr>
              <a:t>)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-885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3000" spc="-160">
                <a:solidFill>
                  <a:srgbClr val="F2F2F2"/>
                </a:solidFill>
                <a:latin typeface="Verdana"/>
                <a:cs typeface="Verdana"/>
              </a:rPr>
              <a:t>-</a:t>
            </a:r>
            <a:r>
              <a:rPr dirty="0" sz="3000" spc="-7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750">
                <a:solidFill>
                  <a:srgbClr val="F2F2F2"/>
                </a:solidFill>
                <a:latin typeface="Verdana"/>
                <a:cs typeface="Verdana"/>
              </a:rPr>
              <a:t>=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3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445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000" spc="-310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3000" spc="-715">
                <a:solidFill>
                  <a:srgbClr val="F2F2F2"/>
                </a:solidFill>
                <a:latin typeface="Verdana"/>
                <a:cs typeface="Verdana"/>
              </a:rPr>
              <a:t>=</a:t>
            </a:r>
            <a:r>
              <a:rPr dirty="0" sz="3000" spc="-80">
                <a:solidFill>
                  <a:srgbClr val="F2F2F2"/>
                </a:solidFill>
                <a:latin typeface="Verdana"/>
                <a:cs typeface="Verdana"/>
              </a:rPr>
              <a:t>0</a:t>
            </a:r>
            <a:r>
              <a:rPr dirty="0" sz="3000" spc="-480">
                <a:solidFill>
                  <a:srgbClr val="F2F2F2"/>
                </a:solidFill>
                <a:latin typeface="Verdana"/>
                <a:cs typeface="Verdana"/>
              </a:rPr>
              <a:t>)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750">
                <a:solidFill>
                  <a:srgbClr val="F2F2F2"/>
                </a:solidFill>
                <a:latin typeface="Verdana"/>
                <a:cs typeface="Verdana"/>
              </a:rPr>
              <a:t>=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160">
                <a:solidFill>
                  <a:srgbClr val="F2F2F2"/>
                </a:solidFill>
                <a:latin typeface="Verdana"/>
                <a:cs typeface="Verdana"/>
              </a:rPr>
              <a:t>q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445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000" spc="-12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28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22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000" spc="-1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000" spc="-235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19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000" spc="-1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000" spc="-11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000" spc="-28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415">
                <a:solidFill>
                  <a:srgbClr val="F2F2F2"/>
                </a:solidFill>
                <a:latin typeface="Verdana"/>
                <a:cs typeface="Verdana"/>
              </a:rPr>
              <a:t>k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225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000" spc="-509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000" spc="-110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000" spc="-200">
                <a:solidFill>
                  <a:srgbClr val="F2F2F2"/>
                </a:solidFill>
                <a:latin typeface="Verdana"/>
                <a:cs typeface="Verdana"/>
              </a:rPr>
              <a:t>u</a:t>
            </a:r>
            <a:r>
              <a:rPr dirty="0" sz="3000" spc="-185">
                <a:solidFill>
                  <a:srgbClr val="F2F2F2"/>
                </a:solidFill>
                <a:latin typeface="Verdana"/>
                <a:cs typeface="Verdana"/>
              </a:rPr>
              <a:t>h</a:t>
            </a:r>
            <a:r>
              <a:rPr dirty="0" sz="3000" spc="-480">
                <a:solidFill>
                  <a:srgbClr val="F2F2F2"/>
                </a:solidFill>
                <a:latin typeface="Verdana"/>
                <a:cs typeface="Verdana"/>
              </a:rPr>
              <a:t>)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0442" y="3873061"/>
            <a:ext cx="9601200" cy="25431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981617"/>
            <a:ext cx="11395075" cy="1000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5">
                <a:solidFill>
                  <a:srgbClr val="000000"/>
                </a:solidFill>
              </a:rPr>
              <a:t>C</a:t>
            </a:r>
            <a:r>
              <a:rPr dirty="0" spc="-650">
                <a:solidFill>
                  <a:srgbClr val="000000"/>
                </a:solidFill>
              </a:rPr>
              <a:t>o</a:t>
            </a:r>
            <a:r>
              <a:rPr dirty="0" spc="-810">
                <a:solidFill>
                  <a:srgbClr val="000000"/>
                </a:solidFill>
              </a:rPr>
              <a:t>n</a:t>
            </a:r>
            <a:r>
              <a:rPr dirty="0" spc="-555">
                <a:solidFill>
                  <a:srgbClr val="000000"/>
                </a:solidFill>
              </a:rPr>
              <a:t>t</a:t>
            </a:r>
            <a:r>
              <a:rPr dirty="0" spc="-650">
                <a:solidFill>
                  <a:srgbClr val="000000"/>
                </a:solidFill>
              </a:rPr>
              <a:t>o</a:t>
            </a:r>
            <a:r>
              <a:rPr dirty="0" spc="-775">
                <a:solidFill>
                  <a:srgbClr val="000000"/>
                </a:solidFill>
              </a:rPr>
              <a:t>h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944">
                <a:solidFill>
                  <a:srgbClr val="000000"/>
                </a:solidFill>
              </a:rPr>
              <a:t>R</a:t>
            </a:r>
            <a:r>
              <a:rPr dirty="0" spc="-585">
                <a:solidFill>
                  <a:srgbClr val="000000"/>
                </a:solidFill>
              </a:rPr>
              <a:t>e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500">
                <a:solidFill>
                  <a:srgbClr val="000000"/>
                </a:solidFill>
              </a:rPr>
              <a:t>l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605">
                <a:solidFill>
                  <a:srgbClr val="000000"/>
                </a:solidFill>
              </a:rPr>
              <a:t>d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805">
                <a:solidFill>
                  <a:srgbClr val="000000"/>
                </a:solidFill>
              </a:rPr>
              <a:t>n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509">
                <a:solidFill>
                  <a:srgbClr val="000000"/>
                </a:solidFill>
              </a:rPr>
              <a:t>F</a:t>
            </a:r>
            <a:r>
              <a:rPr dirty="0" spc="-565">
                <a:solidFill>
                  <a:srgbClr val="000000"/>
                </a:solidFill>
              </a:rPr>
              <a:t>M</a:t>
            </a:r>
            <a:r>
              <a:rPr dirty="0" spc="-755">
                <a:solidFill>
                  <a:srgbClr val="000000"/>
                </a:solidFill>
              </a:rPr>
              <a:t>P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855">
                <a:solidFill>
                  <a:srgbClr val="000000"/>
                </a:solidFill>
              </a:rPr>
              <a:t>X</a:t>
            </a:r>
            <a:r>
              <a:rPr dirty="0" spc="-1910">
                <a:solidFill>
                  <a:srgbClr val="000000"/>
                </a:solidFill>
              </a:rPr>
              <a:t>~</a:t>
            </a:r>
            <a:r>
              <a:rPr dirty="0" spc="-795">
                <a:solidFill>
                  <a:srgbClr val="000000"/>
                </a:solidFill>
              </a:rPr>
              <a:t>B</a:t>
            </a:r>
            <a:r>
              <a:rPr dirty="0" spc="-1235">
                <a:solidFill>
                  <a:srgbClr val="000000"/>
                </a:solidFill>
              </a:rPr>
              <a:t>(</a:t>
            </a:r>
            <a:r>
              <a:rPr dirty="0" spc="-2130">
                <a:solidFill>
                  <a:srgbClr val="000000"/>
                </a:solidFill>
              </a:rPr>
              <a:t>1</a:t>
            </a:r>
            <a:r>
              <a:rPr dirty="0" spc="-844">
                <a:solidFill>
                  <a:srgbClr val="000000"/>
                </a:solidFill>
              </a:rPr>
              <a:t>,</a:t>
            </a:r>
            <a:r>
              <a:rPr dirty="0" spc="-760">
                <a:solidFill>
                  <a:srgbClr val="000000"/>
                </a:solidFill>
              </a:rPr>
              <a:t>P</a:t>
            </a:r>
            <a:r>
              <a:rPr dirty="0" spc="-1235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131300" y="6414921"/>
            <a:ext cx="4179570" cy="16256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dirty="0" sz="3000" spc="-295">
                <a:solidFill>
                  <a:srgbClr val="F2F2F2"/>
                </a:solidFill>
                <a:latin typeface="Verdana"/>
                <a:cs typeface="Verdana"/>
              </a:rPr>
              <a:t>Dimana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-415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819">
                <a:solidFill>
                  <a:srgbClr val="F2F2F2"/>
                </a:solidFill>
                <a:latin typeface="Verdana"/>
                <a:cs typeface="Verdana"/>
              </a:rPr>
              <a:t>: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310">
                <a:solidFill>
                  <a:srgbClr val="F2F2F2"/>
                </a:solidFill>
                <a:latin typeface="Verdana"/>
                <a:cs typeface="Verdana"/>
              </a:rPr>
              <a:t>v</a:t>
            </a:r>
            <a:r>
              <a:rPr dirty="0" sz="3000" spc="-28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28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000" spc="-165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3000" spc="-28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110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000" spc="-17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28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000" spc="-28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20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000" spc="-110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000" spc="-545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3000" spc="-16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819">
                <a:solidFill>
                  <a:srgbClr val="F2F2F2"/>
                </a:solidFill>
                <a:latin typeface="Verdana"/>
                <a:cs typeface="Verdana"/>
              </a:rPr>
              <a:t>: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12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28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285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000" spc="-28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000" spc="-509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000" spc="-19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000" spc="-145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000" spc="-32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114">
                <a:solidFill>
                  <a:srgbClr val="F2F2F2"/>
                </a:solidFill>
                <a:latin typeface="Verdana"/>
                <a:cs typeface="Verdana"/>
              </a:rPr>
              <a:t>0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715">
                <a:solidFill>
                  <a:srgbClr val="F2F2F2"/>
                </a:solidFill>
                <a:latin typeface="Verdana"/>
                <a:cs typeface="Verdana"/>
              </a:rPr>
              <a:t>=</a:t>
            </a:r>
            <a:r>
              <a:rPr dirty="0" sz="3000" spc="-750">
                <a:solidFill>
                  <a:srgbClr val="F2F2F2"/>
                </a:solidFill>
                <a:latin typeface="Verdana"/>
                <a:cs typeface="Verdana"/>
              </a:rPr>
              <a:t>&lt;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16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715">
                <a:solidFill>
                  <a:srgbClr val="F2F2F2"/>
                </a:solidFill>
                <a:latin typeface="Verdana"/>
                <a:cs typeface="Verdana"/>
              </a:rPr>
              <a:t>=</a:t>
            </a:r>
            <a:r>
              <a:rPr dirty="0" sz="3000" spc="-750">
                <a:solidFill>
                  <a:srgbClr val="F2F2F2"/>
                </a:solidFill>
                <a:latin typeface="Verdana"/>
                <a:cs typeface="Verdana"/>
              </a:rPr>
              <a:t>&lt;</a:t>
            </a:r>
            <a:r>
              <a:rPr dirty="0" sz="3000" spc="-265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000" spc="-919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967630" y="188615"/>
            <a:ext cx="1953895" cy="1017905"/>
            <a:chOff x="15967630" y="188615"/>
            <a:chExt cx="1953895" cy="101790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68890" y="188615"/>
              <a:ext cx="952499" cy="10001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67630" y="206141"/>
              <a:ext cx="1000124" cy="100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10" y="0"/>
            <a:ext cx="2400299" cy="18840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41741" y="1198514"/>
            <a:ext cx="1933383" cy="18363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4101" y="0"/>
            <a:ext cx="2038349" cy="7760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69231" y="7973510"/>
            <a:ext cx="1283829" cy="128669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410099" y="3576768"/>
            <a:ext cx="11791315" cy="6303010"/>
            <a:chOff x="3410099" y="3576768"/>
            <a:chExt cx="11791315" cy="630301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5989" y="3576768"/>
              <a:ext cx="9676018" cy="55435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39984" y="8641277"/>
              <a:ext cx="2305049" cy="123824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0099" y="5949801"/>
              <a:ext cx="2011120" cy="20247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60942" y="4129141"/>
              <a:ext cx="2440091" cy="244524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629460" y="2696205"/>
            <a:ext cx="502920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60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275" b="1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45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440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22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630" b="1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500" spc="-260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310" b="1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3500" spc="-730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275" b="1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440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3500" spc="-22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70" b="1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275" b="1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3500" spc="-420" b="1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3500" spc="-254" b="1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3500" spc="-45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730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45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3500" spc="-675" b="1">
                <a:solidFill>
                  <a:srgbClr val="F2F2F2"/>
                </a:solidFill>
                <a:latin typeface="Verdana"/>
                <a:cs typeface="Verdana"/>
              </a:rPr>
              <a:t>)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0829" y="868928"/>
            <a:ext cx="9906635" cy="1000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400" spc="-720" b="1">
                <a:solidFill>
                  <a:srgbClr val="F2F2F2"/>
                </a:solidFill>
                <a:latin typeface="Verdana"/>
                <a:cs typeface="Verdana"/>
              </a:rPr>
              <a:t>V</a:t>
            </a:r>
            <a:r>
              <a:rPr dirty="0" sz="6400" spc="-91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6400" spc="-855" b="1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6400" spc="-565" b="1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6400" spc="-91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6400" spc="-810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6400" spc="-780" b="1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6400" spc="-57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6400" spc="-605" b="1">
                <a:solidFill>
                  <a:srgbClr val="F2F2F2"/>
                </a:solidFill>
                <a:latin typeface="Verdana"/>
                <a:cs typeface="Verdana"/>
              </a:rPr>
              <a:t>d</a:t>
            </a:r>
            <a:r>
              <a:rPr dirty="0" sz="6400" spc="-91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6400" spc="-805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6400" spc="-57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6400" spc="-565" b="1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6400" spc="-585" b="1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6400" spc="-915" b="1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6400" spc="-805" b="1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6400" spc="-575" b="1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6400" spc="-855" b="1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6400" spc="-1910" b="1">
                <a:solidFill>
                  <a:srgbClr val="F2F2F2"/>
                </a:solidFill>
                <a:latin typeface="Verdana"/>
                <a:cs typeface="Verdana"/>
              </a:rPr>
              <a:t>~</a:t>
            </a:r>
            <a:r>
              <a:rPr dirty="0" sz="6400" spc="-795" b="1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6400" spc="-1240" b="1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6400" spc="-2130" b="1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6400" spc="-844" b="1">
                <a:solidFill>
                  <a:srgbClr val="F2F2F2"/>
                </a:solidFill>
                <a:latin typeface="Verdana"/>
                <a:cs typeface="Verdana"/>
              </a:rPr>
              <a:t>,</a:t>
            </a:r>
            <a:r>
              <a:rPr dirty="0" sz="6400" spc="-635" b="1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6400" spc="-1235" b="1">
                <a:solidFill>
                  <a:srgbClr val="F2F2F2"/>
                </a:solidFill>
                <a:latin typeface="Verdana"/>
                <a:cs typeface="Verdana"/>
              </a:rPr>
              <a:t>)</a:t>
            </a:r>
            <a:endParaRPr sz="640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4733086"/>
            <a:ext cx="1671961" cy="1238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9411" y="8778970"/>
            <a:ext cx="2177943" cy="150802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67630" y="206136"/>
              <a:ext cx="1000124" cy="100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910" y="0"/>
            <a:ext cx="2400299" cy="188404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41741" y="1198514"/>
            <a:ext cx="1933383" cy="18363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84101" y="0"/>
            <a:ext cx="2038349" cy="77603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69231" y="7973510"/>
            <a:ext cx="1283829" cy="128669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184403" y="2654746"/>
            <a:ext cx="10373360" cy="7632700"/>
            <a:chOff x="4184403" y="2654746"/>
            <a:chExt cx="10373360" cy="7632700"/>
          </a:xfrm>
        </p:grpSpPr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9784" y="2654746"/>
              <a:ext cx="7905749" cy="71532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2449" y="9052955"/>
              <a:ext cx="2305049" cy="12340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84403" y="5949800"/>
              <a:ext cx="2011120" cy="20247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17488" y="4205093"/>
              <a:ext cx="2440092" cy="2445242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4733087"/>
            <a:ext cx="1671961" cy="1238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19411" y="8778969"/>
            <a:ext cx="2177943" cy="150802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190829" y="500078"/>
            <a:ext cx="9906635" cy="1976120"/>
          </a:xfrm>
          <a:prstGeom prst="rect"/>
        </p:spPr>
        <p:txBody>
          <a:bodyPr wrap="square" lIns="0" tIns="2984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50"/>
              </a:spcBef>
            </a:pPr>
            <a:r>
              <a:rPr dirty="0" spc="-720"/>
              <a:t>V</a:t>
            </a:r>
            <a:r>
              <a:rPr dirty="0" spc="-915"/>
              <a:t>a</a:t>
            </a:r>
            <a:r>
              <a:rPr dirty="0" spc="-855"/>
              <a:t>r</a:t>
            </a:r>
            <a:r>
              <a:rPr dirty="0" spc="-565"/>
              <a:t>i</a:t>
            </a:r>
            <a:r>
              <a:rPr dirty="0" spc="-915"/>
              <a:t>a</a:t>
            </a:r>
            <a:r>
              <a:rPr dirty="0" spc="-810"/>
              <a:t>n</a:t>
            </a:r>
            <a:r>
              <a:rPr dirty="0" spc="-780"/>
              <a:t>s</a:t>
            </a:r>
            <a:r>
              <a:rPr dirty="0" spc="-575"/>
              <a:t> </a:t>
            </a:r>
            <a:r>
              <a:rPr dirty="0" spc="-605"/>
              <a:t>d</a:t>
            </a:r>
            <a:r>
              <a:rPr dirty="0" spc="-915"/>
              <a:t>a</a:t>
            </a:r>
            <a:r>
              <a:rPr dirty="0" spc="-805"/>
              <a:t>n</a:t>
            </a:r>
            <a:r>
              <a:rPr dirty="0" spc="-575"/>
              <a:t> </a:t>
            </a:r>
            <a:r>
              <a:rPr dirty="0" spc="-565"/>
              <a:t>M</a:t>
            </a:r>
            <a:r>
              <a:rPr dirty="0" spc="-585"/>
              <a:t>e</a:t>
            </a:r>
            <a:r>
              <a:rPr dirty="0" spc="-915"/>
              <a:t>a</a:t>
            </a:r>
            <a:r>
              <a:rPr dirty="0" spc="-805"/>
              <a:t>n</a:t>
            </a:r>
            <a:r>
              <a:rPr dirty="0" spc="-575"/>
              <a:t> </a:t>
            </a:r>
            <a:r>
              <a:rPr dirty="0" spc="-855"/>
              <a:t>X</a:t>
            </a:r>
            <a:r>
              <a:rPr dirty="0" spc="-1910"/>
              <a:t>~</a:t>
            </a:r>
            <a:r>
              <a:rPr dirty="0" spc="-795"/>
              <a:t>B</a:t>
            </a:r>
            <a:r>
              <a:rPr dirty="0" spc="-1240"/>
              <a:t>(</a:t>
            </a:r>
            <a:r>
              <a:rPr dirty="0" spc="-2130"/>
              <a:t>1</a:t>
            </a:r>
            <a:r>
              <a:rPr dirty="0" spc="-844"/>
              <a:t>,</a:t>
            </a:r>
            <a:r>
              <a:rPr dirty="0" spc="-635"/>
              <a:t>p</a:t>
            </a:r>
            <a:r>
              <a:rPr dirty="0" spc="-1235"/>
              <a:t>)</a:t>
            </a:r>
          </a:p>
          <a:p>
            <a:pPr algn="ctr">
              <a:lnSpc>
                <a:spcPct val="100000"/>
              </a:lnSpc>
              <a:spcBef>
                <a:spcPts val="1230"/>
              </a:spcBef>
            </a:pPr>
            <a:r>
              <a:rPr dirty="0" sz="3500" spc="-395"/>
              <a:t>Varians</a:t>
            </a:r>
            <a:endParaRPr sz="3500"/>
          </a:p>
        </p:txBody>
      </p:sp>
      <p:grpSp>
        <p:nvGrpSpPr>
          <p:cNvPr id="15" name="object 15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67630" y="206135"/>
              <a:ext cx="1000124" cy="10001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7D80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3226435" cy="2943860"/>
            <a:chOff x="0" y="0"/>
            <a:chExt cx="3226435" cy="2943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102121" cy="294339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910" y="3"/>
              <a:ext cx="2522176" cy="141152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5967630" y="188614"/>
            <a:ext cx="1953895" cy="1017905"/>
            <a:chOff x="15967630" y="188614"/>
            <a:chExt cx="1953895" cy="10179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68890" y="188614"/>
              <a:ext cx="952499" cy="10001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967630" y="206135"/>
              <a:ext cx="1000124" cy="100012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47062" y="2554116"/>
            <a:ext cx="6391274" cy="9143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40901" y="4175678"/>
            <a:ext cx="8606195" cy="43243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39403" y="6286812"/>
            <a:ext cx="2692805" cy="2217008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522203" y="6925052"/>
            <a:ext cx="13132435" cy="3028950"/>
            <a:chOff x="1522203" y="6925052"/>
            <a:chExt cx="13132435" cy="302895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3742" y="8797212"/>
              <a:ext cx="11020425" cy="10953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22203" y="6925052"/>
              <a:ext cx="3024874" cy="302853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2349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50"/>
              </a:spcBef>
            </a:pPr>
            <a:r>
              <a:rPr dirty="0" spc="-855">
                <a:solidFill>
                  <a:srgbClr val="000000"/>
                </a:solidFill>
              </a:rPr>
              <a:t>X</a:t>
            </a:r>
            <a:r>
              <a:rPr dirty="0" spc="-1910">
                <a:solidFill>
                  <a:srgbClr val="000000"/>
                </a:solidFill>
              </a:rPr>
              <a:t>~</a:t>
            </a:r>
            <a:r>
              <a:rPr dirty="0" spc="-795">
                <a:solidFill>
                  <a:srgbClr val="000000"/>
                </a:solidFill>
              </a:rPr>
              <a:t>B</a:t>
            </a:r>
            <a:r>
              <a:rPr dirty="0" spc="-1235">
                <a:solidFill>
                  <a:srgbClr val="000000"/>
                </a:solidFill>
              </a:rPr>
              <a:t>(</a:t>
            </a:r>
            <a:r>
              <a:rPr dirty="0" spc="-2130">
                <a:solidFill>
                  <a:srgbClr val="000000"/>
                </a:solidFill>
              </a:rPr>
              <a:t>1</a:t>
            </a:r>
            <a:r>
              <a:rPr dirty="0" spc="-844">
                <a:solidFill>
                  <a:srgbClr val="000000"/>
                </a:solidFill>
              </a:rPr>
              <a:t>,</a:t>
            </a:r>
            <a:r>
              <a:rPr dirty="0" spc="-760">
                <a:solidFill>
                  <a:srgbClr val="000000"/>
                </a:solidFill>
              </a:rPr>
              <a:t>P</a:t>
            </a:r>
            <a:r>
              <a:rPr dirty="0" spc="-1235">
                <a:solidFill>
                  <a:srgbClr val="000000"/>
                </a:solidFill>
              </a:rPr>
              <a:t>)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810">
                <a:solidFill>
                  <a:srgbClr val="000000"/>
                </a:solidFill>
              </a:rPr>
              <a:t>n</a:t>
            </a:r>
            <a:r>
              <a:rPr dirty="0" spc="-685">
                <a:solidFill>
                  <a:srgbClr val="000000"/>
                </a:solidFill>
              </a:rPr>
              <a:t>gg</a:t>
            </a:r>
            <a:r>
              <a:rPr dirty="0" spc="-650">
                <a:solidFill>
                  <a:srgbClr val="000000"/>
                </a:solidFill>
              </a:rPr>
              <a:t>o</a:t>
            </a:r>
            <a:r>
              <a:rPr dirty="0" spc="-555">
                <a:solidFill>
                  <a:srgbClr val="000000"/>
                </a:solidFill>
              </a:rPr>
              <a:t>t</a:t>
            </a:r>
            <a:r>
              <a:rPr dirty="0" spc="-910">
                <a:solidFill>
                  <a:srgbClr val="000000"/>
                </a:solidFill>
              </a:rPr>
              <a:t>a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565">
                <a:solidFill>
                  <a:srgbClr val="000000"/>
                </a:solidFill>
              </a:rPr>
              <a:t>E</a:t>
            </a:r>
            <a:r>
              <a:rPr dirty="0" spc="-1040">
                <a:solidFill>
                  <a:srgbClr val="000000"/>
                </a:solidFill>
              </a:rPr>
              <a:t>x</a:t>
            </a:r>
            <a:r>
              <a:rPr dirty="0" spc="-635">
                <a:solidFill>
                  <a:srgbClr val="000000"/>
                </a:solidFill>
              </a:rPr>
              <a:t>p</a:t>
            </a:r>
            <a:r>
              <a:rPr dirty="0" spc="-650">
                <a:solidFill>
                  <a:srgbClr val="000000"/>
                </a:solidFill>
              </a:rPr>
              <a:t>o</a:t>
            </a:r>
            <a:r>
              <a:rPr dirty="0" spc="-810">
                <a:solidFill>
                  <a:srgbClr val="000000"/>
                </a:solidFill>
              </a:rPr>
              <a:t>n</a:t>
            </a:r>
            <a:r>
              <a:rPr dirty="0" spc="-585">
                <a:solidFill>
                  <a:srgbClr val="000000"/>
                </a:solidFill>
              </a:rPr>
              <a:t>e</a:t>
            </a:r>
            <a:r>
              <a:rPr dirty="0" spc="-810">
                <a:solidFill>
                  <a:srgbClr val="000000"/>
                </a:solidFill>
              </a:rPr>
              <a:t>n</a:t>
            </a:r>
            <a:r>
              <a:rPr dirty="0" spc="-555">
                <a:solidFill>
                  <a:srgbClr val="000000"/>
                </a:solidFill>
              </a:rPr>
              <a:t>t</a:t>
            </a:r>
            <a:r>
              <a:rPr dirty="0" spc="-565">
                <a:solidFill>
                  <a:srgbClr val="000000"/>
                </a:solidFill>
              </a:rPr>
              <a:t>i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500">
                <a:solidFill>
                  <a:srgbClr val="000000"/>
                </a:solidFill>
              </a:rPr>
              <a:t>l</a:t>
            </a:r>
            <a:r>
              <a:rPr dirty="0" spc="-575">
                <a:solidFill>
                  <a:srgbClr val="000000"/>
                </a:solidFill>
              </a:rPr>
              <a:t> </a:t>
            </a:r>
            <a:r>
              <a:rPr dirty="0" spc="-509">
                <a:solidFill>
                  <a:srgbClr val="000000"/>
                </a:solidFill>
              </a:rPr>
              <a:t>F</a:t>
            </a:r>
            <a:r>
              <a:rPr dirty="0" spc="-915">
                <a:solidFill>
                  <a:srgbClr val="000000"/>
                </a:solidFill>
              </a:rPr>
              <a:t>a</a:t>
            </a:r>
            <a:r>
              <a:rPr dirty="0" spc="-1425">
                <a:solidFill>
                  <a:srgbClr val="000000"/>
                </a:solidFill>
              </a:rPr>
              <a:t>m</a:t>
            </a:r>
            <a:r>
              <a:rPr dirty="0" spc="-565">
                <a:solidFill>
                  <a:srgbClr val="000000"/>
                </a:solidFill>
              </a:rPr>
              <a:t>i</a:t>
            </a:r>
            <a:r>
              <a:rPr dirty="0" spc="-500">
                <a:solidFill>
                  <a:srgbClr val="000000"/>
                </a:solidFill>
              </a:rPr>
              <a:t>l</a:t>
            </a:r>
            <a:r>
              <a:rPr dirty="0" spc="-855">
                <a:solidFill>
                  <a:srgbClr val="000000"/>
                </a:solidFill>
              </a:rPr>
              <a:t>y</a:t>
            </a:r>
          </a:p>
          <a:p>
            <a:pPr algn="ctr" marL="437515">
              <a:lnSpc>
                <a:spcPct val="100000"/>
              </a:lnSpc>
              <a:spcBef>
                <a:spcPts val="1090"/>
              </a:spcBef>
            </a:pPr>
            <a:r>
              <a:rPr dirty="0" sz="4000" spc="-40" b="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4000" spc="-185" b="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375" b="0">
                <a:solidFill>
                  <a:srgbClr val="F2F2F2"/>
                </a:solidFill>
                <a:latin typeface="Verdana"/>
                <a:cs typeface="Verdana"/>
              </a:rPr>
              <a:t>r</a:t>
            </a:r>
            <a:r>
              <a:rPr dirty="0" sz="4000" spc="-295" b="0">
                <a:solidFill>
                  <a:srgbClr val="F2F2F2"/>
                </a:solidFill>
                <a:latin typeface="Verdana"/>
                <a:cs typeface="Verdana"/>
              </a:rPr>
              <a:t>s</a:t>
            </a:r>
            <a:r>
              <a:rPr dirty="0" sz="4000" spc="-365" b="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675" b="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4000" spc="-365" b="0">
                <a:solidFill>
                  <a:srgbClr val="F2F2F2"/>
                </a:solidFill>
                <a:latin typeface="Verdana"/>
                <a:cs typeface="Verdana"/>
              </a:rPr>
              <a:t>aa</a:t>
            </a:r>
            <a:r>
              <a:rPr dirty="0" sz="4000" spc="-315" b="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355" b="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175" b="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505" b="0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4000" spc="-160" b="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4000" spc="-190" b="0">
                <a:solidFill>
                  <a:srgbClr val="F2F2F2"/>
                </a:solidFill>
                <a:latin typeface="Verdana"/>
                <a:cs typeface="Verdana"/>
              </a:rPr>
              <a:t>o</a:t>
            </a:r>
            <a:r>
              <a:rPr dirty="0" sz="4000" spc="-265" b="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185" b="0">
                <a:solidFill>
                  <a:srgbClr val="F2F2F2"/>
                </a:solidFill>
                <a:latin typeface="Verdana"/>
                <a:cs typeface="Verdana"/>
              </a:rPr>
              <a:t>e</a:t>
            </a:r>
            <a:r>
              <a:rPr dirty="0" sz="4000" spc="-265" b="0">
                <a:solidFill>
                  <a:srgbClr val="F2F2F2"/>
                </a:solidFill>
                <a:latin typeface="Verdana"/>
                <a:cs typeface="Verdana"/>
              </a:rPr>
              <a:t>n</a:t>
            </a:r>
            <a:r>
              <a:rPr dirty="0" sz="4000" spc="-250" b="0">
                <a:solidFill>
                  <a:srgbClr val="F2F2F2"/>
                </a:solidFill>
                <a:latin typeface="Verdana"/>
                <a:cs typeface="Verdana"/>
              </a:rPr>
              <a:t>t</a:t>
            </a:r>
            <a:r>
              <a:rPr dirty="0" sz="4000" spc="-215" b="0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4000" spc="-365" b="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225" b="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4000" spc="-355" b="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4000" spc="-35" b="0">
                <a:solidFill>
                  <a:srgbClr val="F2F2F2"/>
                </a:solidFill>
                <a:latin typeface="Verdana"/>
                <a:cs typeface="Verdana"/>
              </a:rPr>
              <a:t>F</a:t>
            </a:r>
            <a:r>
              <a:rPr dirty="0" sz="4000" spc="-365" b="0">
                <a:solidFill>
                  <a:srgbClr val="F2F2F2"/>
                </a:solidFill>
                <a:latin typeface="Verdana"/>
                <a:cs typeface="Verdana"/>
              </a:rPr>
              <a:t>a</a:t>
            </a:r>
            <a:r>
              <a:rPr dirty="0" sz="4000" spc="-675" b="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4000" spc="-215" b="0">
                <a:solidFill>
                  <a:srgbClr val="F2F2F2"/>
                </a:solidFill>
                <a:latin typeface="Verdana"/>
                <a:cs typeface="Verdana"/>
              </a:rPr>
              <a:t>i</a:t>
            </a:r>
            <a:r>
              <a:rPr dirty="0" sz="4000" spc="-175" b="0">
                <a:solidFill>
                  <a:srgbClr val="F2F2F2"/>
                </a:solidFill>
                <a:latin typeface="Verdana"/>
                <a:cs typeface="Verdana"/>
              </a:rPr>
              <a:t>l</a:t>
            </a:r>
            <a:r>
              <a:rPr dirty="0" sz="4000" spc="-475" b="0">
                <a:solidFill>
                  <a:srgbClr val="F2F2F2"/>
                </a:solidFill>
                <a:latin typeface="Verdana"/>
                <a:cs typeface="Verdana"/>
              </a:rPr>
              <a:t>y</a:t>
            </a:r>
            <a:endParaRPr sz="40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58939" y="3534392"/>
            <a:ext cx="257048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30">
                <a:solidFill>
                  <a:srgbClr val="F2F2F2"/>
                </a:solidFill>
                <a:latin typeface="Verdana"/>
                <a:cs typeface="Verdana"/>
              </a:rPr>
              <a:t>F</a:t>
            </a:r>
            <a:r>
              <a:rPr dirty="0" sz="3500" spc="-590">
                <a:solidFill>
                  <a:srgbClr val="F2F2F2"/>
                </a:solidFill>
                <a:latin typeface="Verdana"/>
                <a:cs typeface="Verdana"/>
              </a:rPr>
              <a:t>m</a:t>
            </a:r>
            <a:r>
              <a:rPr dirty="0" sz="3500" spc="-185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310">
                <a:solidFill>
                  <a:srgbClr val="F2F2F2"/>
                </a:solidFill>
                <a:latin typeface="Verdana"/>
                <a:cs typeface="Verdana"/>
              </a:rPr>
              <a:t> </a:t>
            </a:r>
            <a:r>
              <a:rPr dirty="0" sz="3500" spc="-355">
                <a:solidFill>
                  <a:srgbClr val="F2F2F2"/>
                </a:solidFill>
                <a:latin typeface="Verdana"/>
                <a:cs typeface="Verdana"/>
              </a:rPr>
              <a:t>X</a:t>
            </a:r>
            <a:r>
              <a:rPr dirty="0" sz="3500" spc="-825">
                <a:solidFill>
                  <a:srgbClr val="F2F2F2"/>
                </a:solidFill>
                <a:latin typeface="Verdana"/>
                <a:cs typeface="Verdana"/>
              </a:rPr>
              <a:t>~</a:t>
            </a:r>
            <a:r>
              <a:rPr dirty="0" sz="3500" spc="-210">
                <a:solidFill>
                  <a:srgbClr val="F2F2F2"/>
                </a:solidFill>
                <a:latin typeface="Verdana"/>
                <a:cs typeface="Verdana"/>
              </a:rPr>
              <a:t>B</a:t>
            </a:r>
            <a:r>
              <a:rPr dirty="0" sz="3500" spc="-515">
                <a:solidFill>
                  <a:srgbClr val="F2F2F2"/>
                </a:solidFill>
                <a:latin typeface="Verdana"/>
                <a:cs typeface="Verdana"/>
              </a:rPr>
              <a:t>(</a:t>
            </a:r>
            <a:r>
              <a:rPr dirty="0" sz="3500" spc="-1030">
                <a:solidFill>
                  <a:srgbClr val="F2F2F2"/>
                </a:solidFill>
                <a:latin typeface="Verdana"/>
                <a:cs typeface="Verdana"/>
              </a:rPr>
              <a:t>1</a:t>
            </a:r>
            <a:r>
              <a:rPr dirty="0" sz="3500" spc="-595">
                <a:solidFill>
                  <a:srgbClr val="F2F2F2"/>
                </a:solidFill>
                <a:latin typeface="Verdana"/>
                <a:cs typeface="Verdana"/>
              </a:rPr>
              <a:t>,</a:t>
            </a:r>
            <a:r>
              <a:rPr dirty="0" sz="3500" spc="-140">
                <a:solidFill>
                  <a:srgbClr val="F2F2F2"/>
                </a:solidFill>
                <a:latin typeface="Verdana"/>
                <a:cs typeface="Verdana"/>
              </a:rPr>
              <a:t>p</a:t>
            </a:r>
            <a:r>
              <a:rPr dirty="0" sz="3500" spc="-560">
                <a:solidFill>
                  <a:srgbClr val="F2F2F2"/>
                </a:solidFill>
                <a:latin typeface="Verdana"/>
                <a:cs typeface="Verdana"/>
              </a:rPr>
              <a:t>)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14777" y="6512676"/>
            <a:ext cx="3473221" cy="377432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2771775" cy="2943860"/>
            <a:chOff x="0" y="0"/>
            <a:chExt cx="2771775" cy="29438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102121" cy="29433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982" y="568830"/>
              <a:ext cx="2522176" cy="141152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09940" y="276698"/>
            <a:ext cx="1953498" cy="10001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475032" y="2884342"/>
            <a:ext cx="13227685" cy="4678045"/>
          </a:xfrm>
          <a:prstGeom prst="rect"/>
        </p:spPr>
        <p:txBody>
          <a:bodyPr wrap="square" lIns="0" tIns="165735" rIns="0" bIns="0" rtlCol="0" vert="horz">
            <a:spAutoFit/>
          </a:bodyPr>
          <a:lstStyle/>
          <a:p>
            <a:pPr algn="ctr" marL="1718310" marR="1600200">
              <a:lnSpc>
                <a:spcPts val="10990"/>
              </a:lnSpc>
              <a:spcBef>
                <a:spcPts val="1305"/>
              </a:spcBef>
            </a:pPr>
            <a:r>
              <a:rPr dirty="0" sz="10000" spc="-1125">
                <a:solidFill>
                  <a:srgbClr val="000000"/>
                </a:solidFill>
              </a:rPr>
              <a:t>V</a:t>
            </a:r>
            <a:r>
              <a:rPr dirty="0" sz="10000" spc="-1425">
                <a:solidFill>
                  <a:srgbClr val="000000"/>
                </a:solidFill>
              </a:rPr>
              <a:t>a</a:t>
            </a:r>
            <a:r>
              <a:rPr dirty="0" sz="10000" spc="-1330">
                <a:solidFill>
                  <a:srgbClr val="000000"/>
                </a:solidFill>
              </a:rPr>
              <a:t>r</a:t>
            </a:r>
            <a:r>
              <a:rPr dirty="0" sz="10000" spc="-885">
                <a:solidFill>
                  <a:srgbClr val="000000"/>
                </a:solidFill>
              </a:rPr>
              <a:t>i</a:t>
            </a:r>
            <a:r>
              <a:rPr dirty="0" sz="10000" spc="-1425">
                <a:solidFill>
                  <a:srgbClr val="000000"/>
                </a:solidFill>
              </a:rPr>
              <a:t>a</a:t>
            </a:r>
            <a:r>
              <a:rPr dirty="0" sz="10000" spc="-940">
                <a:solidFill>
                  <a:srgbClr val="000000"/>
                </a:solidFill>
              </a:rPr>
              <a:t>b</a:t>
            </a:r>
            <a:r>
              <a:rPr dirty="0" sz="10000" spc="-910">
                <a:solidFill>
                  <a:srgbClr val="000000"/>
                </a:solidFill>
              </a:rPr>
              <a:t>e</a:t>
            </a:r>
            <a:r>
              <a:rPr dirty="0" sz="10000" spc="-780">
                <a:solidFill>
                  <a:srgbClr val="000000"/>
                </a:solidFill>
              </a:rPr>
              <a:t>l</a:t>
            </a:r>
            <a:r>
              <a:rPr dirty="0" sz="10000" spc="-900">
                <a:solidFill>
                  <a:srgbClr val="000000"/>
                </a:solidFill>
              </a:rPr>
              <a:t> </a:t>
            </a:r>
            <a:r>
              <a:rPr dirty="0" sz="10000" spc="-1470">
                <a:solidFill>
                  <a:srgbClr val="000000"/>
                </a:solidFill>
              </a:rPr>
              <a:t>R</a:t>
            </a:r>
            <a:r>
              <a:rPr dirty="0" sz="10000" spc="-1425">
                <a:solidFill>
                  <a:srgbClr val="000000"/>
                </a:solidFill>
              </a:rPr>
              <a:t>a</a:t>
            </a:r>
            <a:r>
              <a:rPr dirty="0" sz="10000" spc="-1260">
                <a:solidFill>
                  <a:srgbClr val="000000"/>
                </a:solidFill>
              </a:rPr>
              <a:t>n</a:t>
            </a:r>
            <a:r>
              <a:rPr dirty="0" sz="10000" spc="-940">
                <a:solidFill>
                  <a:srgbClr val="000000"/>
                </a:solidFill>
              </a:rPr>
              <a:t>d</a:t>
            </a:r>
            <a:r>
              <a:rPr dirty="0" sz="10000" spc="-1015">
                <a:solidFill>
                  <a:srgbClr val="000000"/>
                </a:solidFill>
              </a:rPr>
              <a:t>o</a:t>
            </a:r>
            <a:r>
              <a:rPr dirty="0" sz="10000" spc="-1215">
                <a:solidFill>
                  <a:srgbClr val="000000"/>
                </a:solidFill>
              </a:rPr>
              <a:t>m  </a:t>
            </a:r>
            <a:r>
              <a:rPr dirty="0" sz="10000" spc="-1500">
                <a:solidFill>
                  <a:srgbClr val="000000"/>
                </a:solidFill>
              </a:rPr>
              <a:t>D</a:t>
            </a:r>
            <a:r>
              <a:rPr dirty="0" sz="10000" spc="-885">
                <a:solidFill>
                  <a:srgbClr val="000000"/>
                </a:solidFill>
              </a:rPr>
              <a:t>i</a:t>
            </a:r>
            <a:r>
              <a:rPr dirty="0" sz="10000" spc="-1220">
                <a:solidFill>
                  <a:srgbClr val="000000"/>
                </a:solidFill>
              </a:rPr>
              <a:t>s</a:t>
            </a:r>
            <a:r>
              <a:rPr dirty="0" sz="10000" spc="-1535">
                <a:solidFill>
                  <a:srgbClr val="000000"/>
                </a:solidFill>
              </a:rPr>
              <a:t>k</a:t>
            </a:r>
            <a:r>
              <a:rPr dirty="0" sz="10000" spc="-1330">
                <a:solidFill>
                  <a:srgbClr val="000000"/>
                </a:solidFill>
              </a:rPr>
              <a:t>r</a:t>
            </a:r>
            <a:r>
              <a:rPr dirty="0" sz="10000" spc="-885">
                <a:solidFill>
                  <a:srgbClr val="000000"/>
                </a:solidFill>
              </a:rPr>
              <a:t>i</a:t>
            </a:r>
            <a:r>
              <a:rPr dirty="0" sz="10000" spc="-860">
                <a:solidFill>
                  <a:srgbClr val="000000"/>
                </a:solidFill>
              </a:rPr>
              <a:t>t</a:t>
            </a:r>
            <a:r>
              <a:rPr dirty="0" sz="10000" spc="-900">
                <a:solidFill>
                  <a:srgbClr val="000000"/>
                </a:solidFill>
              </a:rPr>
              <a:t> </a:t>
            </a:r>
            <a:r>
              <a:rPr dirty="0" sz="10000" spc="-1335">
                <a:solidFill>
                  <a:srgbClr val="000000"/>
                </a:solidFill>
              </a:rPr>
              <a:t>X</a:t>
            </a:r>
            <a:r>
              <a:rPr dirty="0" sz="10000" spc="-2980">
                <a:solidFill>
                  <a:srgbClr val="000000"/>
                </a:solidFill>
              </a:rPr>
              <a:t>~</a:t>
            </a:r>
            <a:r>
              <a:rPr dirty="0" sz="10000" spc="-1185">
                <a:solidFill>
                  <a:srgbClr val="000000"/>
                </a:solidFill>
              </a:rPr>
              <a:t>P</a:t>
            </a:r>
            <a:r>
              <a:rPr dirty="0" sz="10000" spc="-1930">
                <a:solidFill>
                  <a:srgbClr val="000000"/>
                </a:solidFill>
              </a:rPr>
              <a:t>(</a:t>
            </a:r>
            <a:r>
              <a:rPr dirty="0" sz="10000" spc="580">
                <a:solidFill>
                  <a:srgbClr val="000000"/>
                </a:solidFill>
                <a:latin typeface="Arial"/>
                <a:cs typeface="Arial"/>
              </a:rPr>
              <a:t>λ</a:t>
            </a:r>
            <a:r>
              <a:rPr dirty="0" sz="10000" spc="-1925">
                <a:solidFill>
                  <a:srgbClr val="000000"/>
                </a:solidFill>
              </a:rPr>
              <a:t>)</a:t>
            </a:r>
            <a:endParaRPr sz="10000">
              <a:latin typeface="Arial"/>
              <a:cs typeface="Arial"/>
            </a:endParaRPr>
          </a:p>
          <a:p>
            <a:pPr algn="ctr" marL="12065" marR="5080">
              <a:lnSpc>
                <a:spcPct val="101800"/>
              </a:lnSpc>
              <a:spcBef>
                <a:spcPts val="620"/>
              </a:spcBef>
            </a:pPr>
            <a:r>
              <a:rPr dirty="0" sz="3500" spc="-285" b="0">
                <a:solidFill>
                  <a:srgbClr val="000000"/>
                </a:solidFill>
                <a:latin typeface="Verdana"/>
                <a:cs typeface="Verdana"/>
              </a:rPr>
              <a:t>Distribusi</a:t>
            </a:r>
            <a:r>
              <a:rPr dirty="0" sz="3500" spc="-39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50" b="0">
                <a:solidFill>
                  <a:srgbClr val="000000"/>
                </a:solidFill>
                <a:latin typeface="Verdana"/>
                <a:cs typeface="Verdana"/>
              </a:rPr>
              <a:t>poisson</a:t>
            </a:r>
            <a:r>
              <a:rPr dirty="0" sz="3500" spc="-39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90" b="0">
                <a:solidFill>
                  <a:srgbClr val="000000"/>
                </a:solidFill>
                <a:latin typeface="Verdana"/>
                <a:cs typeface="Verdana"/>
              </a:rPr>
              <a:t>adalah</a:t>
            </a:r>
            <a:r>
              <a:rPr dirty="0" sz="3500" spc="-39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350" b="0">
                <a:solidFill>
                  <a:srgbClr val="000000"/>
                </a:solidFill>
                <a:latin typeface="Verdana"/>
                <a:cs typeface="Verdana"/>
              </a:rPr>
              <a:t>kasus</a:t>
            </a:r>
            <a:r>
              <a:rPr dirty="0" sz="3500" spc="-39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320" b="0">
                <a:solidFill>
                  <a:srgbClr val="000000"/>
                </a:solidFill>
                <a:latin typeface="Verdana"/>
                <a:cs typeface="Verdana"/>
              </a:rPr>
              <a:t>khusus</a:t>
            </a:r>
            <a:r>
              <a:rPr dirty="0" sz="3500" spc="-39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90" b="0">
                <a:solidFill>
                  <a:srgbClr val="000000"/>
                </a:solidFill>
                <a:latin typeface="Verdana"/>
                <a:cs typeface="Verdana"/>
              </a:rPr>
              <a:t>dari</a:t>
            </a:r>
            <a:r>
              <a:rPr dirty="0" sz="3500" spc="-39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60" b="0">
                <a:solidFill>
                  <a:srgbClr val="000000"/>
                </a:solidFill>
                <a:latin typeface="Verdana"/>
                <a:cs typeface="Verdana"/>
              </a:rPr>
              <a:t>distribusi</a:t>
            </a:r>
            <a:r>
              <a:rPr dirty="0" sz="3500" spc="-39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330" b="0">
                <a:solidFill>
                  <a:srgbClr val="000000"/>
                </a:solidFill>
                <a:latin typeface="Verdana"/>
                <a:cs typeface="Verdana"/>
              </a:rPr>
              <a:t>binomial,</a:t>
            </a:r>
            <a:r>
              <a:rPr dirty="0" sz="3500" spc="-39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345" b="0">
                <a:solidFill>
                  <a:srgbClr val="000000"/>
                </a:solidFill>
                <a:latin typeface="Verdana"/>
                <a:cs typeface="Verdana"/>
              </a:rPr>
              <a:t>dimana </a:t>
            </a:r>
            <a:r>
              <a:rPr dirty="0" sz="3500" spc="-1215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60" b="0">
                <a:solidFill>
                  <a:srgbClr val="000000"/>
                </a:solidFill>
                <a:latin typeface="Verdana"/>
                <a:cs typeface="Verdana"/>
              </a:rPr>
              <a:t>distribusi </a:t>
            </a:r>
            <a:r>
              <a:rPr dirty="0" sz="3500" spc="-295" b="0">
                <a:solidFill>
                  <a:srgbClr val="000000"/>
                </a:solidFill>
                <a:latin typeface="Verdana"/>
                <a:cs typeface="Verdana"/>
              </a:rPr>
              <a:t>binomial </a:t>
            </a:r>
            <a:r>
              <a:rPr dirty="0" sz="3500" spc="-375" b="0">
                <a:solidFill>
                  <a:srgbClr val="000000"/>
                </a:solidFill>
                <a:latin typeface="Verdana"/>
                <a:cs typeface="Verdana"/>
              </a:rPr>
              <a:t>akan </a:t>
            </a:r>
            <a:r>
              <a:rPr dirty="0" sz="3500" spc="-340" b="0">
                <a:solidFill>
                  <a:srgbClr val="000000"/>
                </a:solidFill>
                <a:latin typeface="Verdana"/>
                <a:cs typeface="Verdana"/>
              </a:rPr>
              <a:t>menjadi </a:t>
            </a:r>
            <a:r>
              <a:rPr dirty="0" sz="3500" spc="-260" b="0">
                <a:solidFill>
                  <a:srgbClr val="000000"/>
                </a:solidFill>
                <a:latin typeface="Verdana"/>
                <a:cs typeface="Verdana"/>
              </a:rPr>
              <a:t>distribusi </a:t>
            </a:r>
            <a:r>
              <a:rPr dirty="0" sz="3500" spc="-250" b="0">
                <a:solidFill>
                  <a:srgbClr val="000000"/>
                </a:solidFill>
                <a:latin typeface="Verdana"/>
                <a:cs typeface="Verdana"/>
              </a:rPr>
              <a:t>poisson </a:t>
            </a:r>
            <a:r>
              <a:rPr dirty="0" sz="3500" spc="-340" b="0">
                <a:solidFill>
                  <a:srgbClr val="000000"/>
                </a:solidFill>
                <a:latin typeface="Verdana"/>
                <a:cs typeface="Verdana"/>
              </a:rPr>
              <a:t>ketika </a:t>
            </a:r>
            <a:r>
              <a:rPr dirty="0" sz="3500" spc="-275" b="0">
                <a:solidFill>
                  <a:srgbClr val="000000"/>
                </a:solidFill>
                <a:latin typeface="Verdana"/>
                <a:cs typeface="Verdana"/>
              </a:rPr>
              <a:t>n </a:t>
            </a:r>
            <a:r>
              <a:rPr dirty="0" sz="3500" spc="-320" b="0">
                <a:solidFill>
                  <a:srgbClr val="000000"/>
                </a:solidFill>
                <a:latin typeface="Verdana"/>
                <a:cs typeface="Verdana"/>
              </a:rPr>
              <a:t>mendekati </a:t>
            </a:r>
            <a:r>
              <a:rPr dirty="0" sz="3500" spc="-122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65" b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500" spc="-370" b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3500" spc="-480" b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dirty="0" sz="3500" spc="-40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60" b="0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dirty="0" sz="3500" spc="-235" b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3500" spc="-280" b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3500" spc="-229" b="0">
                <a:solidFill>
                  <a:srgbClr val="000000"/>
                </a:solidFill>
                <a:latin typeface="Verdana"/>
                <a:cs typeface="Verdana"/>
              </a:rPr>
              <a:t>gg</a:t>
            </a:r>
            <a:r>
              <a:rPr dirty="0" sz="3500" spc="-365" b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3500" spc="-40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565" b="0">
                <a:solidFill>
                  <a:srgbClr val="000000"/>
                </a:solidFill>
                <a:latin typeface="Verdana"/>
                <a:cs typeface="Verdana"/>
              </a:rPr>
              <a:t>(</a:t>
            </a:r>
            <a:r>
              <a:rPr dirty="0" sz="3500" spc="-700" b="0">
                <a:solidFill>
                  <a:srgbClr val="000000"/>
                </a:solidFill>
                <a:latin typeface="Verdana"/>
                <a:cs typeface="Verdana"/>
              </a:rPr>
              <a:t>∞</a:t>
            </a:r>
            <a:r>
              <a:rPr dirty="0" sz="3500" spc="-560" b="0">
                <a:solidFill>
                  <a:srgbClr val="000000"/>
                </a:solidFill>
                <a:latin typeface="Verdana"/>
                <a:cs typeface="Verdana"/>
              </a:rPr>
              <a:t>)</a:t>
            </a:r>
            <a:r>
              <a:rPr dirty="0" sz="3500" spc="-40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170" b="0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dirty="0" sz="3500" spc="-370" b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3500" spc="-275" b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3500" spc="-40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185" b="0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r>
              <a:rPr dirty="0" sz="3500" spc="-40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640" b="0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dirty="0" sz="3500" spc="-215" b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3500" spc="-280" b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3500" spc="-170" b="0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dirty="0" sz="3500" spc="-215" b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dirty="0" sz="3500" spc="-484" b="0">
                <a:solidFill>
                  <a:srgbClr val="000000"/>
                </a:solidFill>
                <a:latin typeface="Verdana"/>
                <a:cs typeface="Verdana"/>
              </a:rPr>
              <a:t>k</a:t>
            </a:r>
            <a:r>
              <a:rPr dirty="0" sz="3500" spc="-370" b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dirty="0" sz="3500" spc="-265" b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dirty="0" sz="3500" spc="-229" b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dirty="0" sz="3500" spc="-40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280" b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dirty="0" sz="3500" spc="-215" b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dirty="0" sz="3500" spc="-195" b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dirty="0" sz="3500" spc="-400" b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dirty="0" sz="3500" spc="-565" b="0">
                <a:solidFill>
                  <a:srgbClr val="000000"/>
                </a:solidFill>
                <a:latin typeface="Verdana"/>
                <a:cs typeface="Verdana"/>
              </a:rPr>
              <a:t>(</a:t>
            </a:r>
            <a:r>
              <a:rPr dirty="0" sz="3500" spc="-140" b="0">
                <a:solidFill>
                  <a:srgbClr val="000000"/>
                </a:solidFill>
                <a:latin typeface="Verdana"/>
                <a:cs typeface="Verdana"/>
              </a:rPr>
              <a:t>0</a:t>
            </a:r>
            <a:r>
              <a:rPr dirty="0" sz="3500" spc="-565" b="0">
                <a:solidFill>
                  <a:srgbClr val="000000"/>
                </a:solidFill>
                <a:latin typeface="Verdana"/>
                <a:cs typeface="Verdana"/>
              </a:rPr>
              <a:t>)</a:t>
            </a:r>
            <a:r>
              <a:rPr dirty="0" sz="3500" spc="-640" b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nazia mhmdh</dc:creator>
  <cp:keywords>DAFuDKtReU4,BAFXPstJxqM</cp:keywords>
  <dc:title>Variabel Random</dc:title>
  <dcterms:created xsi:type="dcterms:W3CDTF">2023-09-12T18:10:38Z</dcterms:created>
  <dcterms:modified xsi:type="dcterms:W3CDTF">2023-09-12T18:10:38Z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2023-09-12T00:00:00Z</vt:filetime>
  </property>
  <property fmtid="{D5CDD505-2E9C-101B-9397-08002B2CF9AE}" pid="3" name="Creator">
    <vt:lpwstr>Canva</vt:lpwstr>
  </property>
  <property fmtid="{D5CDD505-2E9C-101B-9397-08002B2CF9AE}" pid="4" name="LastSaved">
    <vt:filetime>2023-09-12T00:00:00Z</vt:filetime>
  </property>
</Properties>
</file>